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5"/>
  </p:notesMasterIdLst>
  <p:handoutMasterIdLst>
    <p:handoutMasterId r:id="rId56"/>
  </p:handoutMasterIdLst>
  <p:sldIdLst>
    <p:sldId id="257" r:id="rId2"/>
    <p:sldId id="430" r:id="rId3"/>
    <p:sldId id="482" r:id="rId4"/>
    <p:sldId id="372" r:id="rId5"/>
    <p:sldId id="390" r:id="rId6"/>
    <p:sldId id="391" r:id="rId7"/>
    <p:sldId id="433" r:id="rId8"/>
    <p:sldId id="434" r:id="rId9"/>
    <p:sldId id="431" r:id="rId10"/>
    <p:sldId id="495" r:id="rId11"/>
    <p:sldId id="394" r:id="rId12"/>
    <p:sldId id="423" r:id="rId13"/>
    <p:sldId id="489" r:id="rId14"/>
    <p:sldId id="490" r:id="rId15"/>
    <p:sldId id="491" r:id="rId16"/>
    <p:sldId id="492" r:id="rId17"/>
    <p:sldId id="493" r:id="rId18"/>
    <p:sldId id="494" r:id="rId19"/>
    <p:sldId id="500" r:id="rId20"/>
    <p:sldId id="498" r:id="rId21"/>
    <p:sldId id="486" r:id="rId22"/>
    <p:sldId id="487" r:id="rId23"/>
    <p:sldId id="496" r:id="rId24"/>
    <p:sldId id="438" r:id="rId25"/>
    <p:sldId id="439" r:id="rId26"/>
    <p:sldId id="457" r:id="rId27"/>
    <p:sldId id="465" r:id="rId28"/>
    <p:sldId id="466" r:id="rId29"/>
    <p:sldId id="467" r:id="rId30"/>
    <p:sldId id="468" r:id="rId31"/>
    <p:sldId id="469" r:id="rId32"/>
    <p:sldId id="470" r:id="rId33"/>
    <p:sldId id="471" r:id="rId34"/>
    <p:sldId id="474" r:id="rId35"/>
    <p:sldId id="475" r:id="rId36"/>
    <p:sldId id="476" r:id="rId37"/>
    <p:sldId id="477" r:id="rId38"/>
    <p:sldId id="484" r:id="rId39"/>
    <p:sldId id="485" r:id="rId40"/>
    <p:sldId id="381" r:id="rId41"/>
    <p:sldId id="382" r:id="rId42"/>
    <p:sldId id="383" r:id="rId43"/>
    <p:sldId id="497" r:id="rId44"/>
    <p:sldId id="384" r:id="rId45"/>
    <p:sldId id="425" r:id="rId46"/>
    <p:sldId id="426" r:id="rId47"/>
    <p:sldId id="428" r:id="rId48"/>
    <p:sldId id="385" r:id="rId49"/>
    <p:sldId id="363" r:id="rId50"/>
    <p:sldId id="351" r:id="rId51"/>
    <p:sldId id="354" r:id="rId52"/>
    <p:sldId id="418" r:id="rId53"/>
    <p:sldId id="502" r:id="rId54"/>
  </p:sldIdLst>
  <p:sldSz cx="9144000" cy="6858000" type="screen4x3"/>
  <p:notesSz cx="6797675" cy="9928225"/>
  <p:defaultTextStyle>
    <a:defPPr>
      <a:defRPr lang="en-US"/>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856E5A"/>
    <a:srgbClr val="FFCC66"/>
    <a:srgbClr val="99FF99"/>
    <a:srgbClr val="99CCFF"/>
    <a:srgbClr val="FF0000"/>
    <a:srgbClr val="FF33CC"/>
    <a:srgbClr val="FFFF00"/>
    <a:srgbClr val="E5E5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8" autoAdjust="0"/>
    <p:restoredTop sz="91048" autoAdjust="0"/>
  </p:normalViewPr>
  <p:slideViewPr>
    <p:cSldViewPr snapToGrid="0">
      <p:cViewPr>
        <p:scale>
          <a:sx n="84" d="100"/>
          <a:sy n="84" d="100"/>
        </p:scale>
        <p:origin x="-972" y="32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113" tIns="46554" rIns="93113" bIns="46554" numCol="1" anchor="t" anchorCtr="0" compatLnSpc="1">
            <a:prstTxWarp prst="textNoShape">
              <a:avLst/>
            </a:prstTxWarp>
          </a:bodyPr>
          <a:lstStyle>
            <a:lvl1pPr defTabSz="931863">
              <a:defRPr sz="1200">
                <a:latin typeface="Times New Roman" pitchFamily="18" charset="0"/>
              </a:defRPr>
            </a:lvl1pPr>
          </a:lstStyle>
          <a:p>
            <a:r>
              <a:rPr lang="en-US"/>
              <a:t>SECRET</a:t>
            </a:r>
          </a:p>
        </p:txBody>
      </p:sp>
      <p:sp>
        <p:nvSpPr>
          <p:cNvPr id="348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3113" tIns="46554" rIns="93113" bIns="46554" numCol="1" anchor="t" anchorCtr="0" compatLnSpc="1">
            <a:prstTxWarp prst="textNoShape">
              <a:avLst/>
            </a:prstTxWarp>
          </a:bodyPr>
          <a:lstStyle>
            <a:lvl1pPr algn="r" defTabSz="931863">
              <a:defRPr sz="1200">
                <a:latin typeface="Times New Roman" pitchFamily="18" charset="0"/>
              </a:defRPr>
            </a:lvl1pPr>
          </a:lstStyle>
          <a:p>
            <a:endParaRPr lang="en-US"/>
          </a:p>
        </p:txBody>
      </p:sp>
      <p:sp>
        <p:nvSpPr>
          <p:cNvPr id="3482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3113" tIns="46554" rIns="93113" bIns="46554" numCol="1" anchor="b" anchorCtr="0" compatLnSpc="1">
            <a:prstTxWarp prst="textNoShape">
              <a:avLst/>
            </a:prstTxWarp>
          </a:bodyPr>
          <a:lstStyle>
            <a:lvl1pPr defTabSz="931863">
              <a:defRPr sz="1200">
                <a:latin typeface="Times New Roman" pitchFamily="18" charset="0"/>
              </a:defRPr>
            </a:lvl1pPr>
          </a:lstStyle>
          <a:p>
            <a:endParaRPr lang="en-US"/>
          </a:p>
        </p:txBody>
      </p:sp>
      <p:sp>
        <p:nvSpPr>
          <p:cNvPr id="34821"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3113" tIns="46554" rIns="93113" bIns="46554" numCol="1" anchor="b" anchorCtr="0" compatLnSpc="1">
            <a:prstTxWarp prst="textNoShape">
              <a:avLst/>
            </a:prstTxWarp>
          </a:bodyPr>
          <a:lstStyle>
            <a:lvl1pPr algn="r" defTabSz="931863">
              <a:defRPr sz="1200">
                <a:latin typeface="Times New Roman" pitchFamily="18" charset="0"/>
              </a:defRPr>
            </a:lvl1pPr>
          </a:lstStyle>
          <a:p>
            <a:fld id="{51EF3315-0F52-4333-B8D9-17E70A85FAB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113" tIns="46554" rIns="93113" bIns="46554" numCol="1" anchor="t" anchorCtr="0" compatLnSpc="1">
            <a:prstTxWarp prst="textNoShape">
              <a:avLst/>
            </a:prstTxWarp>
          </a:bodyPr>
          <a:lstStyle>
            <a:lvl1pPr defTabSz="931863">
              <a:defRPr sz="1200">
                <a:latin typeface="Times New Roman" pitchFamily="18" charset="0"/>
              </a:defRPr>
            </a:lvl1pPr>
          </a:lstStyle>
          <a:p>
            <a:r>
              <a:rPr lang="en-US"/>
              <a:t>SECRET</a:t>
            </a:r>
          </a:p>
        </p:txBody>
      </p:sp>
      <p:sp>
        <p:nvSpPr>
          <p:cNvPr id="327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3113" tIns="46554" rIns="93113" bIns="46554" numCol="1" anchor="t" anchorCtr="0" compatLnSpc="1">
            <a:prstTxWarp prst="textNoShape">
              <a:avLst/>
            </a:prstTxWarp>
          </a:bodyPr>
          <a:lstStyle>
            <a:lvl1pPr algn="r" defTabSz="931863">
              <a:defRPr sz="1200">
                <a:latin typeface="Times New Roman" pitchFamily="18" charset="0"/>
              </a:defRPr>
            </a:lvl1pPr>
          </a:lstStyle>
          <a:p>
            <a:endParaRPr lang="en-US"/>
          </a:p>
        </p:txBody>
      </p:sp>
      <p:sp>
        <p:nvSpPr>
          <p:cNvPr id="32772" name="Rectangle 4"/>
          <p:cNvSpPr>
            <a:spLocks noGrp="1" noRot="1" noChangeAspect="1" noChangeArrowheads="1" noTextEdit="1"/>
          </p:cNvSpPr>
          <p:nvPr>
            <p:ph type="sldImg" idx="2"/>
          </p:nvPr>
        </p:nvSpPr>
        <p:spPr bwMode="auto">
          <a:xfrm>
            <a:off x="920750" y="742950"/>
            <a:ext cx="4964113" cy="3722688"/>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a:effectLst/>
        </p:spPr>
        <p:txBody>
          <a:bodyPr vert="horz" wrap="square" lIns="93113" tIns="46554" rIns="93113" bIns="465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3113" tIns="46554" rIns="93113" bIns="46554" numCol="1" anchor="b" anchorCtr="0" compatLnSpc="1">
            <a:prstTxWarp prst="textNoShape">
              <a:avLst/>
            </a:prstTxWarp>
          </a:bodyPr>
          <a:lstStyle>
            <a:lvl1pPr defTabSz="931863">
              <a:defRPr sz="1200">
                <a:latin typeface="Times New Roman" pitchFamily="18" charset="0"/>
              </a:defRPr>
            </a:lvl1pPr>
          </a:lstStyle>
          <a:p>
            <a:endParaRPr lang="en-US"/>
          </a:p>
        </p:txBody>
      </p:sp>
      <p:sp>
        <p:nvSpPr>
          <p:cNvPr id="32775"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3113" tIns="46554" rIns="93113" bIns="46554" numCol="1" anchor="b" anchorCtr="0" compatLnSpc="1">
            <a:prstTxWarp prst="textNoShape">
              <a:avLst/>
            </a:prstTxWarp>
          </a:bodyPr>
          <a:lstStyle>
            <a:lvl1pPr algn="r" defTabSz="931863">
              <a:defRPr sz="1200">
                <a:latin typeface="Times New Roman" pitchFamily="18" charset="0"/>
              </a:defRPr>
            </a:lvl1pPr>
          </a:lstStyle>
          <a:p>
            <a:fld id="{97963DB4-0CFC-4CFF-B97D-B30D94331A7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9F5E22-8AF6-4D6C-B1DD-4BCFB806877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51798C-57A9-4636-8522-4CCCFAE6507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17575" y="825500"/>
            <a:ext cx="4968875" cy="3727450"/>
          </a:xfrm>
          <a:ln/>
        </p:spPr>
      </p:sp>
      <p:sp>
        <p:nvSpPr>
          <p:cNvPr id="49155" name="Rectangle 3"/>
          <p:cNvSpPr>
            <a:spLocks noGrp="1" noChangeArrowheads="1"/>
          </p:cNvSpPr>
          <p:nvPr>
            <p:ph type="body" idx="1"/>
          </p:nvPr>
        </p:nvSpPr>
        <p:spPr>
          <a:xfrm>
            <a:off x="908577" y="4768276"/>
            <a:ext cx="4980521" cy="4219614"/>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51798C-57A9-4636-8522-4CCCFAE6507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51798C-57A9-4636-8522-4CCCFAE6507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smtClean="0"/>
          </a:p>
        </p:txBody>
      </p:sp>
      <p:sp>
        <p:nvSpPr>
          <p:cNvPr id="46084" name="Slide Number Placeholder 3"/>
          <p:cNvSpPr>
            <a:spLocks noGrp="1"/>
          </p:cNvSpPr>
          <p:nvPr>
            <p:ph type="sldNum" sz="quarter" idx="5"/>
          </p:nvPr>
        </p:nvSpPr>
        <p:spPr>
          <a:noFill/>
        </p:spPr>
        <p:txBody>
          <a:bodyPr/>
          <a:lstStyle/>
          <a:p>
            <a:fld id="{9E5DA58F-7B8E-426E-BFF8-1ACC56B465E5}"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SECRET</a:t>
            </a:r>
            <a:endParaRPr lang="en-US"/>
          </a:p>
        </p:txBody>
      </p:sp>
      <p:sp>
        <p:nvSpPr>
          <p:cNvPr id="5" name="Slide Number Placeholder 4"/>
          <p:cNvSpPr>
            <a:spLocks noGrp="1"/>
          </p:cNvSpPr>
          <p:nvPr>
            <p:ph type="sldNum" sz="quarter" idx="11"/>
          </p:nvPr>
        </p:nvSpPr>
        <p:spPr/>
        <p:txBody>
          <a:bodyPr/>
          <a:lstStyle/>
          <a:p>
            <a:pPr>
              <a:defRPr/>
            </a:pPr>
            <a:fld id="{22BF2EC9-ED4A-4120-9AA5-025BC14520C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74AECB-4545-4B99-A5C7-738B265D4CB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CA" smtClean="0"/>
          </a:p>
        </p:txBody>
      </p:sp>
      <p:sp>
        <p:nvSpPr>
          <p:cNvPr id="126980" name="Slide Number Placeholder 3"/>
          <p:cNvSpPr>
            <a:spLocks noGrp="1"/>
          </p:cNvSpPr>
          <p:nvPr>
            <p:ph type="sldNum" sz="quarter" idx="5"/>
          </p:nvPr>
        </p:nvSpPr>
        <p:spPr>
          <a:noFill/>
        </p:spPr>
        <p:txBody>
          <a:bodyPr/>
          <a:lstStyle/>
          <a:p>
            <a:fld id="{0E54C01F-4001-4A5E-9DD9-FC000B646CA7}"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CA" smtClean="0"/>
          </a:p>
        </p:txBody>
      </p:sp>
      <p:sp>
        <p:nvSpPr>
          <p:cNvPr id="185348" name="Slide Number Placeholder 3"/>
          <p:cNvSpPr>
            <a:spLocks noGrp="1"/>
          </p:cNvSpPr>
          <p:nvPr>
            <p:ph type="sldNum" sz="quarter" idx="5"/>
          </p:nvPr>
        </p:nvSpPr>
        <p:spPr>
          <a:noFill/>
        </p:spPr>
        <p:txBody>
          <a:bodyPr/>
          <a:lstStyle/>
          <a:p>
            <a:fld id="{207D3CAC-C435-417E-8872-8CAC82CECEE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CA" smtClean="0"/>
          </a:p>
        </p:txBody>
      </p:sp>
      <p:sp>
        <p:nvSpPr>
          <p:cNvPr id="186372" name="Slide Number Placeholder 3"/>
          <p:cNvSpPr>
            <a:spLocks noGrp="1"/>
          </p:cNvSpPr>
          <p:nvPr>
            <p:ph type="sldNum" sz="quarter" idx="5"/>
          </p:nvPr>
        </p:nvSpPr>
        <p:spPr>
          <a:noFill/>
        </p:spPr>
        <p:txBody>
          <a:bodyPr/>
          <a:lstStyle/>
          <a:p>
            <a:fld id="{C8780CCC-E644-4834-9F8C-5F49F4FBCD53}"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CA" smtClean="0"/>
          </a:p>
        </p:txBody>
      </p:sp>
      <p:sp>
        <p:nvSpPr>
          <p:cNvPr id="19460" name="Slide Number Placeholder 3"/>
          <p:cNvSpPr>
            <a:spLocks noGrp="1"/>
          </p:cNvSpPr>
          <p:nvPr>
            <p:ph type="sldNum" sz="quarter" idx="5"/>
          </p:nvPr>
        </p:nvSpPr>
        <p:spPr>
          <a:noFill/>
        </p:spPr>
        <p:txBody>
          <a:bodyPr/>
          <a:lstStyle/>
          <a:p>
            <a:fld id="{B618473C-4F92-4DC5-8B11-CAB0A5AA8476}"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57E03034-611C-4145-962D-3CF4BDB0467B}"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CA" smtClean="0"/>
          </a:p>
        </p:txBody>
      </p:sp>
      <p:sp>
        <p:nvSpPr>
          <p:cNvPr id="21508" name="Slide Number Placeholder 3"/>
          <p:cNvSpPr>
            <a:spLocks noGrp="1"/>
          </p:cNvSpPr>
          <p:nvPr>
            <p:ph type="sldNum" sz="quarter" idx="5"/>
          </p:nvPr>
        </p:nvSpPr>
        <p:spPr>
          <a:noFill/>
        </p:spPr>
        <p:txBody>
          <a:bodyPr/>
          <a:lstStyle/>
          <a:p>
            <a:fld id="{8A8A6E38-8762-45D8-BA56-38096248EA1F}"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5206415-E59D-407E-8B36-05585DDD5B7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CA" smtClean="0"/>
          </a:p>
        </p:txBody>
      </p:sp>
      <p:sp>
        <p:nvSpPr>
          <p:cNvPr id="22532" name="Slide Number Placeholder 3"/>
          <p:cNvSpPr>
            <a:spLocks noGrp="1"/>
          </p:cNvSpPr>
          <p:nvPr>
            <p:ph type="sldNum" sz="quarter" idx="5"/>
          </p:nvPr>
        </p:nvSpPr>
        <p:spPr>
          <a:noFill/>
        </p:spPr>
        <p:txBody>
          <a:bodyPr/>
          <a:lstStyle/>
          <a:p>
            <a:fld id="{FC37953E-7F8C-4B93-B273-3860BCE8611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CA" smtClean="0"/>
          </a:p>
        </p:txBody>
      </p:sp>
      <p:sp>
        <p:nvSpPr>
          <p:cNvPr id="23556" name="Slide Number Placeholder 3"/>
          <p:cNvSpPr>
            <a:spLocks noGrp="1"/>
          </p:cNvSpPr>
          <p:nvPr>
            <p:ph type="sldNum" sz="quarter" idx="5"/>
          </p:nvPr>
        </p:nvSpPr>
        <p:spPr>
          <a:noFill/>
        </p:spPr>
        <p:txBody>
          <a:bodyPr/>
          <a:lstStyle/>
          <a:p>
            <a:fld id="{57FD512C-13B9-493B-AEBC-6DBA4296748F}"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CA" smtClean="0"/>
          </a:p>
        </p:txBody>
      </p:sp>
      <p:sp>
        <p:nvSpPr>
          <p:cNvPr id="24580" name="Slide Number Placeholder 3"/>
          <p:cNvSpPr>
            <a:spLocks noGrp="1"/>
          </p:cNvSpPr>
          <p:nvPr>
            <p:ph type="sldNum" sz="quarter" idx="5"/>
          </p:nvPr>
        </p:nvSpPr>
        <p:spPr>
          <a:noFill/>
        </p:spPr>
        <p:txBody>
          <a:bodyPr/>
          <a:lstStyle/>
          <a:p>
            <a:fld id="{EE63644A-CF12-4518-B87B-D5CEC12EE871}"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CA" smtClean="0"/>
          </a:p>
        </p:txBody>
      </p:sp>
      <p:sp>
        <p:nvSpPr>
          <p:cNvPr id="25604" name="Slide Number Placeholder 3"/>
          <p:cNvSpPr>
            <a:spLocks noGrp="1"/>
          </p:cNvSpPr>
          <p:nvPr>
            <p:ph type="sldNum" sz="quarter" idx="5"/>
          </p:nvPr>
        </p:nvSpPr>
        <p:spPr>
          <a:noFill/>
        </p:spPr>
        <p:txBody>
          <a:bodyPr/>
          <a:lstStyle/>
          <a:p>
            <a:fld id="{74A30D81-62E4-4BB5-930E-C5075DE0D3DE}"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CA" smtClean="0"/>
          </a:p>
        </p:txBody>
      </p:sp>
      <p:sp>
        <p:nvSpPr>
          <p:cNvPr id="28676" name="Slide Number Placeholder 3"/>
          <p:cNvSpPr>
            <a:spLocks noGrp="1"/>
          </p:cNvSpPr>
          <p:nvPr>
            <p:ph type="sldNum" sz="quarter" idx="5"/>
          </p:nvPr>
        </p:nvSpPr>
        <p:spPr>
          <a:noFill/>
        </p:spPr>
        <p:txBody>
          <a:bodyPr/>
          <a:lstStyle/>
          <a:p>
            <a:fld id="{8A948E32-53E7-4106-8797-0C5ABFC7DEB8}"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CA" smtClean="0"/>
          </a:p>
        </p:txBody>
      </p:sp>
      <p:sp>
        <p:nvSpPr>
          <p:cNvPr id="29700" name="Slide Number Placeholder 3"/>
          <p:cNvSpPr>
            <a:spLocks noGrp="1"/>
          </p:cNvSpPr>
          <p:nvPr>
            <p:ph type="sldNum" sz="quarter" idx="5"/>
          </p:nvPr>
        </p:nvSpPr>
        <p:spPr>
          <a:noFill/>
        </p:spPr>
        <p:txBody>
          <a:bodyPr/>
          <a:lstStyle/>
          <a:p>
            <a:fld id="{8A54E095-D702-49BE-BA74-5E1633C738E7}"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CA" smtClean="0"/>
          </a:p>
        </p:txBody>
      </p:sp>
      <p:sp>
        <p:nvSpPr>
          <p:cNvPr id="30724" name="Slide Number Placeholder 3"/>
          <p:cNvSpPr>
            <a:spLocks noGrp="1"/>
          </p:cNvSpPr>
          <p:nvPr>
            <p:ph type="sldNum" sz="quarter" idx="5"/>
          </p:nvPr>
        </p:nvSpPr>
        <p:spPr>
          <a:noFill/>
        </p:spPr>
        <p:txBody>
          <a:bodyPr/>
          <a:lstStyle/>
          <a:p>
            <a:fld id="{A23847AE-E588-481E-A0DB-9B2D91A1EB40}"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CA" smtClean="0"/>
          </a:p>
        </p:txBody>
      </p:sp>
      <p:sp>
        <p:nvSpPr>
          <p:cNvPr id="31748" name="Slide Number Placeholder 3"/>
          <p:cNvSpPr>
            <a:spLocks noGrp="1"/>
          </p:cNvSpPr>
          <p:nvPr>
            <p:ph type="sldNum" sz="quarter" idx="5"/>
          </p:nvPr>
        </p:nvSpPr>
        <p:spPr>
          <a:noFill/>
        </p:spPr>
        <p:txBody>
          <a:bodyPr/>
          <a:lstStyle/>
          <a:p>
            <a:fld id="{592B264C-51B1-42AA-B296-FAFCA19429CD}"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GB" smtClean="0">
              <a:latin typeface="Times New Roman" pitchFamily="18" charset="0"/>
            </a:endParaRPr>
          </a:p>
        </p:txBody>
      </p:sp>
      <p:sp>
        <p:nvSpPr>
          <p:cNvPr id="118788" name="Header Placeholder 3"/>
          <p:cNvSpPr>
            <a:spLocks noGrp="1"/>
          </p:cNvSpPr>
          <p:nvPr>
            <p:ph type="hdr" sz="quarter"/>
          </p:nvPr>
        </p:nvSpPr>
        <p:spPr>
          <a:noFill/>
        </p:spPr>
        <p:txBody>
          <a:bodyPr/>
          <a:lstStyle/>
          <a:p>
            <a:r>
              <a:rPr lang="en-US" smtClean="0">
                <a:latin typeface="Times New Roman" pitchFamily="18" charset="0"/>
              </a:rPr>
              <a:t>SECRET</a:t>
            </a:r>
          </a:p>
        </p:txBody>
      </p:sp>
      <p:sp>
        <p:nvSpPr>
          <p:cNvPr id="118789" name="Slide Number Placeholder 4"/>
          <p:cNvSpPr>
            <a:spLocks noGrp="1"/>
          </p:cNvSpPr>
          <p:nvPr>
            <p:ph type="sldNum" sz="quarter" idx="5"/>
          </p:nvPr>
        </p:nvSpPr>
        <p:spPr>
          <a:noFill/>
        </p:spPr>
        <p:txBody>
          <a:bodyPr/>
          <a:lstStyle/>
          <a:p>
            <a:fld id="{54CA556B-1EA0-4694-B01C-FA5A63779286}" type="slidenum">
              <a:rPr lang="en-US" smtClean="0">
                <a:latin typeface="Times New Roman" pitchFamily="18" charset="0"/>
              </a:rPr>
              <a:pPr/>
              <a:t>38</a:t>
            </a:fld>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E02A8B-D408-4EC3-A86F-1407EF5A3A4D}"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CA" smtClean="0">
              <a:latin typeface="Arial" pitchFamily="34" charset="0"/>
            </a:endParaRPr>
          </a:p>
        </p:txBody>
      </p:sp>
      <p:sp>
        <p:nvSpPr>
          <p:cNvPr id="218116" name="Slide Number Placeholder 3"/>
          <p:cNvSpPr>
            <a:spLocks noGrp="1"/>
          </p:cNvSpPr>
          <p:nvPr>
            <p:ph type="sldNum" sz="quarter" idx="5"/>
          </p:nvPr>
        </p:nvSpPr>
        <p:spPr>
          <a:noFill/>
        </p:spPr>
        <p:txBody>
          <a:bodyPr/>
          <a:lstStyle/>
          <a:p>
            <a:fld id="{A1B0CE03-487A-44DB-A0BB-0A0E348E51D0}" type="slidenum">
              <a:rPr lang="en-US" smtClean="0">
                <a:latin typeface="Arial" pitchFamily="34" charset="0"/>
              </a:rPr>
              <a:pPr/>
              <a:t>40</a:t>
            </a:fld>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21188" name="Slide Number Placeholder 3"/>
          <p:cNvSpPr>
            <a:spLocks noGrp="1"/>
          </p:cNvSpPr>
          <p:nvPr>
            <p:ph type="sldNum" sz="quarter" idx="5"/>
          </p:nvPr>
        </p:nvSpPr>
        <p:spPr>
          <a:noFill/>
        </p:spPr>
        <p:txBody>
          <a:bodyPr/>
          <a:lstStyle/>
          <a:p>
            <a:fld id="{F739B377-E94F-4F93-B451-7514924B65E5}"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4621DE21-805B-46AB-8440-0D3C6DB39F2C}" type="slidenum">
              <a:rPr lang="en-GB" smtClean="0">
                <a:latin typeface="Arial" pitchFamily="34" charset="0"/>
              </a:rPr>
              <a:pPr/>
              <a:t>42</a:t>
            </a:fld>
            <a:endParaRPr lang="en-GB" smtClean="0">
              <a:latin typeface="Arial" pitchFamily="34" charset="0"/>
            </a:endParaRPr>
          </a:p>
        </p:txBody>
      </p:sp>
      <p:sp>
        <p:nvSpPr>
          <p:cNvPr id="219139" name="Rectangle 2"/>
          <p:cNvSpPr>
            <a:spLocks noGrp="1" noRot="1" noChangeAspect="1" noChangeArrowheads="1" noTextEdit="1"/>
          </p:cNvSpPr>
          <p:nvPr>
            <p:ph type="sldImg"/>
          </p:nvPr>
        </p:nvSpPr>
        <p:spPr>
          <a:xfrm>
            <a:off x="917575" y="744538"/>
            <a:ext cx="4965700" cy="3725862"/>
          </a:xfrm>
          <a:ln/>
        </p:spPr>
      </p:sp>
      <p:sp>
        <p:nvSpPr>
          <p:cNvPr id="219140" name="Rectangle 3"/>
          <p:cNvSpPr>
            <a:spLocks noGrp="1" noChangeArrowheads="1"/>
          </p:cNvSpPr>
          <p:nvPr>
            <p:ph type="body" idx="1"/>
          </p:nvPr>
        </p:nvSpPr>
        <p:spPr>
          <a:xfrm>
            <a:off x="680077" y="4717607"/>
            <a:ext cx="5437523" cy="278806"/>
          </a:xfrm>
          <a:noFill/>
          <a:ln/>
        </p:spPr>
        <p:txBody>
          <a:bodyPr/>
          <a:lstStyle/>
          <a:p>
            <a:endParaRPr lang="en-CA"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smtClean="0">
              <a:latin typeface="Arial" pitchFamily="34" charset="0"/>
            </a:endParaRPr>
          </a:p>
        </p:txBody>
      </p:sp>
      <p:sp>
        <p:nvSpPr>
          <p:cNvPr id="220164" name="Slide Number Placeholder 3"/>
          <p:cNvSpPr>
            <a:spLocks noGrp="1"/>
          </p:cNvSpPr>
          <p:nvPr>
            <p:ph type="sldNum" sz="quarter" idx="5"/>
          </p:nvPr>
        </p:nvSpPr>
        <p:spPr>
          <a:noFill/>
        </p:spPr>
        <p:txBody>
          <a:bodyPr/>
          <a:lstStyle/>
          <a:p>
            <a:fld id="{D7EE4994-7A3D-4A1B-81BB-E8C847FA1414}"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4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5394E9-DC7D-422D-BBC0-D75AF85F46F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7A615A-72BD-4110-B598-69B3F1329BD1}"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7A615A-72BD-4110-B598-69B3F1329BD1}"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r>
              <a:rPr lang="en-CA" dirty="0" smtClean="0"/>
              <a:t>Important: </a:t>
            </a:r>
          </a:p>
          <a:p>
            <a:r>
              <a:rPr lang="en-CA" dirty="0" smtClean="0"/>
              <a:t>- 8K streaming; High quality</a:t>
            </a:r>
            <a:r>
              <a:rPr lang="en-CA" baseline="0" dirty="0" smtClean="0"/>
              <a:t> and</a:t>
            </a:r>
            <a:r>
              <a:rPr lang="en-CA" dirty="0" smtClean="0"/>
              <a:t> no interference with commercial circuit switched calling!</a:t>
            </a:r>
          </a:p>
          <a:p>
            <a:pPr>
              <a:buFontTx/>
              <a:buChar char="-"/>
            </a:pPr>
            <a:r>
              <a:rPr lang="en-CA" dirty="0" smtClean="0"/>
              <a:t> System will work in European and UAE harbours, if in line of sight</a:t>
            </a:r>
          </a:p>
          <a:p>
            <a:pPr>
              <a:buFontTx/>
              <a:buChar char="-"/>
            </a:pPr>
            <a:r>
              <a:rPr lang="en-CA" dirty="0" smtClean="0"/>
              <a:t> Prepaid, customer will not be charged for airtime (both streaming as background IP for SMS and signalling)</a:t>
            </a:r>
          </a:p>
          <a:p>
            <a:endParaRPr lang="en-CA"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923925" y="828675"/>
            <a:ext cx="4959350" cy="3719513"/>
          </a:xfrm>
          <a:ln/>
        </p:spPr>
      </p:sp>
      <p:sp>
        <p:nvSpPr>
          <p:cNvPr id="547843" name="Rectangle 3"/>
          <p:cNvSpPr>
            <a:spLocks noGrp="1" noChangeArrowheads="1"/>
          </p:cNvSpPr>
          <p:nvPr>
            <p:ph type="body" idx="1"/>
          </p:nvPr>
        </p:nvSpPr>
        <p:spPr>
          <a:xfrm>
            <a:off x="904875" y="4764088"/>
            <a:ext cx="4987925" cy="4219575"/>
          </a:xfrm>
        </p:spPr>
        <p:txBody>
          <a:bodyPr lIns="93847" tIns="46924" rIns="93847" bIns="46924"/>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E02A8B-D408-4EC3-A86F-1407EF5A3A4D}"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74AECB-4545-4B99-A5C7-738B265D4CB6}" type="slidenum">
              <a:rPr lang="en-US" smtClean="0"/>
              <a:pPr>
                <a:defRPr/>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963DB4-0CFC-4CFF-B97D-B30D94331A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CA" smtClean="0"/>
          </a:p>
        </p:txBody>
      </p:sp>
      <p:sp>
        <p:nvSpPr>
          <p:cNvPr id="135172" name="Slide Number Placeholder 3"/>
          <p:cNvSpPr>
            <a:spLocks noGrp="1"/>
          </p:cNvSpPr>
          <p:nvPr>
            <p:ph type="sldNum" sz="quarter" idx="5"/>
          </p:nvPr>
        </p:nvSpPr>
        <p:spPr>
          <a:noFill/>
        </p:spPr>
        <p:txBody>
          <a:bodyPr/>
          <a:lstStyle/>
          <a:p>
            <a:fld id="{689B43DF-EA77-41A7-8310-3027E04D1A18}"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CA" smtClean="0"/>
          </a:p>
        </p:txBody>
      </p:sp>
      <p:sp>
        <p:nvSpPr>
          <p:cNvPr id="136196" name="Slide Number Placeholder 3"/>
          <p:cNvSpPr>
            <a:spLocks noGrp="1"/>
          </p:cNvSpPr>
          <p:nvPr>
            <p:ph type="sldNum" sz="quarter" idx="5"/>
          </p:nvPr>
        </p:nvSpPr>
        <p:spPr>
          <a:noFill/>
        </p:spPr>
        <p:txBody>
          <a:bodyPr/>
          <a:lstStyle/>
          <a:p>
            <a:fld id="{3FAEB89B-5D16-4C10-9D0D-750A5030AA0F}"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0FD8256-D936-4CDA-827D-83383587DB03}" type="slidenum">
              <a:rPr lang="en-GB" smtClean="0"/>
              <a:pPr/>
              <a:t>9</a:t>
            </a:fld>
            <a:endParaRPr lang="en-GB"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680077" y="4715907"/>
            <a:ext cx="5437523" cy="4467701"/>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25646" name="Picture 14"/>
          <p:cNvPicPr>
            <a:picLocks noChangeAspect="1" noChangeArrowheads="1"/>
          </p:cNvPicPr>
          <p:nvPr/>
        </p:nvPicPr>
        <p:blipFill>
          <a:blip r:embed="rId2" cstate="print"/>
          <a:srcRect/>
          <a:stretch>
            <a:fillRect/>
          </a:stretch>
        </p:blipFill>
        <p:spPr bwMode="auto">
          <a:xfrm>
            <a:off x="0" y="1588"/>
            <a:ext cx="9144000" cy="785812"/>
          </a:xfrm>
          <a:prstGeom prst="rect">
            <a:avLst/>
          </a:prstGeom>
          <a:noFill/>
          <a:ln w="9525" algn="ctr">
            <a:noFill/>
            <a:miter lim="800000"/>
            <a:headEnd/>
            <a:tailEnd/>
          </a:ln>
          <a:effectLst/>
        </p:spPr>
      </p:pic>
      <p:pic>
        <p:nvPicPr>
          <p:cNvPr id="325647" name="Picture 15"/>
          <p:cNvPicPr>
            <a:picLocks noChangeAspect="1" noChangeArrowheads="1"/>
          </p:cNvPicPr>
          <p:nvPr/>
        </p:nvPicPr>
        <p:blipFill>
          <a:blip r:embed="rId3" cstate="print"/>
          <a:srcRect/>
          <a:stretch>
            <a:fillRect/>
          </a:stretch>
        </p:blipFill>
        <p:spPr bwMode="auto">
          <a:xfrm>
            <a:off x="0" y="1239838"/>
            <a:ext cx="9144000" cy="1133475"/>
          </a:xfrm>
          <a:prstGeom prst="rect">
            <a:avLst/>
          </a:prstGeom>
          <a:noFill/>
          <a:ln w="9525" algn="ctr">
            <a:noFill/>
            <a:miter lim="800000"/>
            <a:headEnd/>
            <a:tailEnd/>
          </a:ln>
          <a:effectLst/>
        </p:spPr>
      </p:pic>
      <p:sp>
        <p:nvSpPr>
          <p:cNvPr id="325634" name="Rectangle 2"/>
          <p:cNvSpPr>
            <a:spLocks noGrp="1" noChangeArrowheads="1"/>
          </p:cNvSpPr>
          <p:nvPr>
            <p:ph type="subTitle" idx="1"/>
          </p:nvPr>
        </p:nvSpPr>
        <p:spPr>
          <a:xfrm>
            <a:off x="814388" y="3719513"/>
            <a:ext cx="7758112" cy="409575"/>
          </a:xfrm>
        </p:spPr>
        <p:txBody>
          <a:bodyPr/>
          <a:lstStyle>
            <a:lvl1pPr marL="0" indent="0">
              <a:buFontTx/>
              <a:buNone/>
              <a:defRPr sz="2500">
                <a:solidFill>
                  <a:srgbClr val="856E5A"/>
                </a:solidFill>
              </a:defRPr>
            </a:lvl1pPr>
          </a:lstStyle>
          <a:p>
            <a:r>
              <a:rPr lang="en-US"/>
              <a:t>Click to edit Master subtitle style</a:t>
            </a:r>
          </a:p>
        </p:txBody>
      </p:sp>
      <p:sp>
        <p:nvSpPr>
          <p:cNvPr id="325640" name="Rectangle 8"/>
          <p:cNvSpPr>
            <a:spLocks noGrp="1" noChangeArrowheads="1"/>
          </p:cNvSpPr>
          <p:nvPr>
            <p:ph type="ctrTitle"/>
          </p:nvPr>
        </p:nvSpPr>
        <p:spPr>
          <a:xfrm>
            <a:off x="809625" y="3128963"/>
            <a:ext cx="7772400" cy="412750"/>
          </a:xfrm>
        </p:spPr>
        <p:txBody>
          <a:bodyPr/>
          <a:lstStyle>
            <a:lvl1pPr>
              <a:defRPr sz="3500" b="0">
                <a:latin typeface="Futura Md BT" pitchFamily="34" charset="0"/>
              </a:defRPr>
            </a:lvl1pPr>
          </a:lstStyle>
          <a:p>
            <a:r>
              <a:rPr lang="en-US"/>
              <a:t>Click to edit Master title style</a:t>
            </a:r>
          </a:p>
        </p:txBody>
      </p:sp>
      <p:sp>
        <p:nvSpPr>
          <p:cNvPr id="325650" name="Rectangle 18"/>
          <p:cNvSpPr>
            <a:spLocks noChangeArrowheads="1"/>
          </p:cNvSpPr>
          <p:nvPr/>
        </p:nvSpPr>
        <p:spPr bwMode="auto">
          <a:xfrm>
            <a:off x="846138" y="5113338"/>
            <a:ext cx="2738437" cy="314325"/>
          </a:xfrm>
          <a:prstGeom prst="rect">
            <a:avLst/>
          </a:prstGeom>
          <a:noFill/>
          <a:ln w="9525">
            <a:noFill/>
            <a:miter lim="800000"/>
            <a:headEnd/>
            <a:tailEnd/>
          </a:ln>
          <a:effectLst/>
        </p:spPr>
        <p:txBody>
          <a:bodyPr/>
          <a:lstStyle/>
          <a:p>
            <a:pPr>
              <a:spcBef>
                <a:spcPct val="20000"/>
              </a:spcBef>
              <a:spcAft>
                <a:spcPct val="25000"/>
              </a:spcAft>
              <a:buClr>
                <a:srgbClr val="856E5A"/>
              </a:buClr>
            </a:pPr>
            <a:endParaRPr lang="en-US" sz="2500" b="1">
              <a:solidFill>
                <a:srgbClr val="856E5A"/>
              </a:solidFill>
            </a:endParaRPr>
          </a:p>
        </p:txBody>
      </p:sp>
      <p:pic>
        <p:nvPicPr>
          <p:cNvPr id="325653" name="Picture 21"/>
          <p:cNvPicPr>
            <a:picLocks noChangeAspect="1" noChangeArrowheads="1"/>
          </p:cNvPicPr>
          <p:nvPr userDrawn="1"/>
        </p:nvPicPr>
        <p:blipFill>
          <a:blip r:embed="rId4" cstate="print"/>
          <a:srcRect/>
          <a:stretch>
            <a:fillRect/>
          </a:stretch>
        </p:blipFill>
        <p:spPr bwMode="auto">
          <a:xfrm>
            <a:off x="0" y="5964510"/>
            <a:ext cx="9144000" cy="893489"/>
          </a:xfrm>
          <a:prstGeom prst="rect">
            <a:avLst/>
          </a:prstGeom>
          <a:noFill/>
          <a:ln w="9525" cap="flat" cmpd="sng" algn="ctr">
            <a:noFill/>
            <a:prstDash val="solid"/>
            <a:miter lim="800000"/>
            <a:headEnd/>
            <a:tailEnd/>
          </a:ln>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674688"/>
            <a:ext cx="2119313" cy="5557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674688"/>
            <a:ext cx="6207125" cy="5557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674688"/>
            <a:ext cx="8270875" cy="5270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546225"/>
            <a:ext cx="4060825" cy="468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9625" y="1546225"/>
            <a:ext cx="4062413" cy="226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9625" y="3965575"/>
            <a:ext cx="4062413" cy="226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674688"/>
            <a:ext cx="8270875" cy="527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6400" y="1546225"/>
            <a:ext cx="4060825" cy="468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546225"/>
            <a:ext cx="4062413" cy="468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546225"/>
            <a:ext cx="4060825"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546225"/>
            <a:ext cx="4062413"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324618" name="Picture 10"/>
          <p:cNvPicPr>
            <a:picLocks noChangeAspect="1" noChangeArrowheads="1"/>
          </p:cNvPicPr>
          <p:nvPr/>
        </p:nvPicPr>
        <p:blipFill>
          <a:blip r:embed="rId15" cstate="print"/>
          <a:srcRect/>
          <a:stretch>
            <a:fillRect/>
          </a:stretch>
        </p:blipFill>
        <p:spPr bwMode="auto">
          <a:xfrm>
            <a:off x="0" y="617538"/>
            <a:ext cx="9144000" cy="615950"/>
          </a:xfrm>
          <a:prstGeom prst="rect">
            <a:avLst/>
          </a:prstGeom>
          <a:noFill/>
          <a:ln w="9525" algn="ctr">
            <a:noFill/>
            <a:miter lim="800000"/>
            <a:headEnd/>
            <a:tailEnd/>
          </a:ln>
          <a:effectLst/>
        </p:spPr>
      </p:pic>
      <p:pic>
        <p:nvPicPr>
          <p:cNvPr id="324617" name="Picture 9"/>
          <p:cNvPicPr>
            <a:picLocks noChangeAspect="1" noChangeArrowheads="1"/>
          </p:cNvPicPr>
          <p:nvPr/>
        </p:nvPicPr>
        <p:blipFill>
          <a:blip r:embed="rId16" cstate="print"/>
          <a:srcRect/>
          <a:stretch>
            <a:fillRect/>
          </a:stretch>
        </p:blipFill>
        <p:spPr bwMode="auto">
          <a:xfrm>
            <a:off x="0" y="6257925"/>
            <a:ext cx="9144000" cy="606425"/>
          </a:xfrm>
          <a:prstGeom prst="rect">
            <a:avLst/>
          </a:prstGeom>
          <a:noFill/>
          <a:ln w="9525" algn="ctr">
            <a:noFill/>
            <a:miter lim="800000"/>
            <a:headEnd/>
            <a:tailEnd/>
          </a:ln>
          <a:effectLst/>
        </p:spPr>
      </p:pic>
      <p:pic>
        <p:nvPicPr>
          <p:cNvPr id="324616" name="Picture 8"/>
          <p:cNvPicPr>
            <a:picLocks noChangeAspect="1" noChangeArrowheads="1"/>
          </p:cNvPicPr>
          <p:nvPr/>
        </p:nvPicPr>
        <p:blipFill>
          <a:blip r:embed="rId17" cstate="print"/>
          <a:srcRect/>
          <a:stretch>
            <a:fillRect/>
          </a:stretch>
        </p:blipFill>
        <p:spPr bwMode="auto">
          <a:xfrm>
            <a:off x="0" y="-3175"/>
            <a:ext cx="9144000" cy="650875"/>
          </a:xfrm>
          <a:prstGeom prst="rect">
            <a:avLst/>
          </a:prstGeom>
          <a:noFill/>
          <a:ln w="9525" algn="ctr">
            <a:noFill/>
            <a:miter lim="800000"/>
            <a:headEnd/>
            <a:tailEnd/>
          </a:ln>
          <a:effectLst/>
        </p:spPr>
      </p:pic>
      <p:sp>
        <p:nvSpPr>
          <p:cNvPr id="324611" name="Rectangle 3"/>
          <p:cNvSpPr>
            <a:spLocks noGrp="1" noChangeArrowheads="1"/>
          </p:cNvSpPr>
          <p:nvPr>
            <p:ph type="title"/>
          </p:nvPr>
        </p:nvSpPr>
        <p:spPr bwMode="auto">
          <a:xfrm>
            <a:off x="203200" y="674688"/>
            <a:ext cx="8270875" cy="527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4612" name="Rectangle 4"/>
          <p:cNvSpPr>
            <a:spLocks noGrp="1" noChangeArrowheads="1"/>
          </p:cNvSpPr>
          <p:nvPr>
            <p:ph type="body" idx="1"/>
          </p:nvPr>
        </p:nvSpPr>
        <p:spPr bwMode="auto">
          <a:xfrm>
            <a:off x="406400" y="1546225"/>
            <a:ext cx="8275638" cy="4686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4613" name="Text Box 5"/>
          <p:cNvSpPr txBox="1">
            <a:spLocks noChangeArrowheads="1"/>
          </p:cNvSpPr>
          <p:nvPr/>
        </p:nvSpPr>
        <p:spPr bwMode="auto">
          <a:xfrm>
            <a:off x="73025" y="6403975"/>
            <a:ext cx="401638" cy="244475"/>
          </a:xfrm>
          <a:prstGeom prst="rect">
            <a:avLst/>
          </a:prstGeom>
          <a:noFill/>
          <a:ln w="9525">
            <a:noFill/>
            <a:miter lim="800000"/>
            <a:headEnd/>
            <a:tailEnd/>
          </a:ln>
          <a:effectLst/>
        </p:spPr>
        <p:txBody>
          <a:bodyPr wrap="none">
            <a:spAutoFit/>
          </a:bodyPr>
          <a:lstStyle/>
          <a:p>
            <a:fld id="{270616C8-1C20-4E94-B75B-E6209CB9E8DC}" type="slidenum">
              <a:rPr lang="en-US" sz="1000">
                <a:solidFill>
                  <a:schemeClr val="bg1"/>
                </a:solidFill>
              </a:rPr>
              <a:pPr/>
              <a:t>‹#›</a:t>
            </a:fld>
            <a:endParaRPr lang="en-US" sz="1000">
              <a:solidFill>
                <a:schemeClr val="bg1"/>
              </a:solidFill>
            </a:endParaRPr>
          </a:p>
        </p:txBody>
      </p:sp>
      <p:pic>
        <p:nvPicPr>
          <p:cNvPr id="539649" name="Picture 1"/>
          <p:cNvPicPr>
            <a:picLocks noChangeAspect="1" noChangeArrowheads="1"/>
          </p:cNvPicPr>
          <p:nvPr userDrawn="1"/>
        </p:nvPicPr>
        <p:blipFill>
          <a:blip r:embed="rId18" cstate="print"/>
          <a:srcRect/>
          <a:stretch>
            <a:fillRect/>
          </a:stretch>
        </p:blipFill>
        <p:spPr bwMode="auto">
          <a:xfrm>
            <a:off x="7164388" y="6273801"/>
            <a:ext cx="1880995" cy="584200"/>
          </a:xfrm>
          <a:prstGeom prst="rect">
            <a:avLst/>
          </a:prstGeom>
          <a:solidFill>
            <a:schemeClr val="bg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ransition/>
  <p:timing>
    <p:tnLst>
      <p:par>
        <p:cTn id="1" dur="indefinite" restart="never" nodeType="tmRoot"/>
      </p:par>
    </p:tnLst>
  </p:timing>
  <p:txStyles>
    <p:titleStyle>
      <a:lvl1pPr algn="l" rtl="0" fontAlgn="base">
        <a:lnSpc>
          <a:spcPct val="85000"/>
        </a:lnSpc>
        <a:spcBef>
          <a:spcPct val="0"/>
        </a:spcBef>
        <a:spcAft>
          <a:spcPct val="0"/>
        </a:spcAft>
        <a:defRPr sz="2000" b="1">
          <a:solidFill>
            <a:srgbClr val="856E5A"/>
          </a:solidFill>
          <a:latin typeface="+mj-lt"/>
          <a:ea typeface="+mj-ea"/>
          <a:cs typeface="+mj-cs"/>
        </a:defRPr>
      </a:lvl1pPr>
      <a:lvl2pPr algn="l" rtl="0" fontAlgn="base">
        <a:lnSpc>
          <a:spcPct val="85000"/>
        </a:lnSpc>
        <a:spcBef>
          <a:spcPct val="0"/>
        </a:spcBef>
        <a:spcAft>
          <a:spcPct val="0"/>
        </a:spcAft>
        <a:defRPr sz="2000" b="1">
          <a:solidFill>
            <a:srgbClr val="856E5A"/>
          </a:solidFill>
          <a:latin typeface="Verdana" pitchFamily="34" charset="0"/>
        </a:defRPr>
      </a:lvl2pPr>
      <a:lvl3pPr algn="l" rtl="0" fontAlgn="base">
        <a:lnSpc>
          <a:spcPct val="85000"/>
        </a:lnSpc>
        <a:spcBef>
          <a:spcPct val="0"/>
        </a:spcBef>
        <a:spcAft>
          <a:spcPct val="0"/>
        </a:spcAft>
        <a:defRPr sz="2000" b="1">
          <a:solidFill>
            <a:srgbClr val="856E5A"/>
          </a:solidFill>
          <a:latin typeface="Verdana" pitchFamily="34" charset="0"/>
        </a:defRPr>
      </a:lvl3pPr>
      <a:lvl4pPr algn="l" rtl="0" fontAlgn="base">
        <a:lnSpc>
          <a:spcPct val="85000"/>
        </a:lnSpc>
        <a:spcBef>
          <a:spcPct val="0"/>
        </a:spcBef>
        <a:spcAft>
          <a:spcPct val="0"/>
        </a:spcAft>
        <a:defRPr sz="2000" b="1">
          <a:solidFill>
            <a:srgbClr val="856E5A"/>
          </a:solidFill>
          <a:latin typeface="Verdana" pitchFamily="34" charset="0"/>
        </a:defRPr>
      </a:lvl4pPr>
      <a:lvl5pPr algn="l" rtl="0" fontAlgn="base">
        <a:lnSpc>
          <a:spcPct val="85000"/>
        </a:lnSpc>
        <a:spcBef>
          <a:spcPct val="0"/>
        </a:spcBef>
        <a:spcAft>
          <a:spcPct val="0"/>
        </a:spcAft>
        <a:defRPr sz="2000" b="1">
          <a:solidFill>
            <a:srgbClr val="856E5A"/>
          </a:solidFill>
          <a:latin typeface="Verdana" pitchFamily="34" charset="0"/>
        </a:defRPr>
      </a:lvl5pPr>
      <a:lvl6pPr marL="457200" algn="l" rtl="0" fontAlgn="base">
        <a:lnSpc>
          <a:spcPct val="85000"/>
        </a:lnSpc>
        <a:spcBef>
          <a:spcPct val="0"/>
        </a:spcBef>
        <a:spcAft>
          <a:spcPct val="0"/>
        </a:spcAft>
        <a:defRPr sz="2000" b="1">
          <a:solidFill>
            <a:srgbClr val="856E5A"/>
          </a:solidFill>
          <a:latin typeface="Verdana" pitchFamily="34" charset="0"/>
        </a:defRPr>
      </a:lvl6pPr>
      <a:lvl7pPr marL="914400" algn="l" rtl="0" fontAlgn="base">
        <a:lnSpc>
          <a:spcPct val="85000"/>
        </a:lnSpc>
        <a:spcBef>
          <a:spcPct val="0"/>
        </a:spcBef>
        <a:spcAft>
          <a:spcPct val="0"/>
        </a:spcAft>
        <a:defRPr sz="2000" b="1">
          <a:solidFill>
            <a:srgbClr val="856E5A"/>
          </a:solidFill>
          <a:latin typeface="Verdana" pitchFamily="34" charset="0"/>
        </a:defRPr>
      </a:lvl7pPr>
      <a:lvl8pPr marL="1371600" algn="l" rtl="0" fontAlgn="base">
        <a:lnSpc>
          <a:spcPct val="85000"/>
        </a:lnSpc>
        <a:spcBef>
          <a:spcPct val="0"/>
        </a:spcBef>
        <a:spcAft>
          <a:spcPct val="0"/>
        </a:spcAft>
        <a:defRPr sz="2000" b="1">
          <a:solidFill>
            <a:srgbClr val="856E5A"/>
          </a:solidFill>
          <a:latin typeface="Verdana" pitchFamily="34" charset="0"/>
        </a:defRPr>
      </a:lvl8pPr>
      <a:lvl9pPr marL="1828800" algn="l" rtl="0" fontAlgn="base">
        <a:lnSpc>
          <a:spcPct val="85000"/>
        </a:lnSpc>
        <a:spcBef>
          <a:spcPct val="0"/>
        </a:spcBef>
        <a:spcAft>
          <a:spcPct val="0"/>
        </a:spcAft>
        <a:defRPr sz="2000" b="1">
          <a:solidFill>
            <a:srgbClr val="856E5A"/>
          </a:solidFill>
          <a:latin typeface="Verdana" pitchFamily="34" charset="0"/>
        </a:defRPr>
      </a:lvl9pPr>
    </p:titleStyle>
    <p:bodyStyle>
      <a:lvl1pPr marL="342900" indent="-342900" algn="l" rtl="0" fontAlgn="base">
        <a:spcBef>
          <a:spcPct val="20000"/>
        </a:spcBef>
        <a:spcAft>
          <a:spcPct val="25000"/>
        </a:spcAft>
        <a:buClr>
          <a:srgbClr val="856E5A"/>
        </a:buClr>
        <a:buChar char="•"/>
        <a:defRPr sz="2000" b="1">
          <a:solidFill>
            <a:schemeClr val="tx1"/>
          </a:solidFill>
          <a:latin typeface="+mn-lt"/>
          <a:ea typeface="+mn-ea"/>
          <a:cs typeface="+mn-cs"/>
        </a:defRPr>
      </a:lvl1pPr>
      <a:lvl2pPr marL="742950" indent="-285750" algn="l" rtl="0" fontAlgn="base">
        <a:spcBef>
          <a:spcPct val="0"/>
        </a:spcBef>
        <a:spcAft>
          <a:spcPct val="20000"/>
        </a:spcAft>
        <a:buFont typeface="Arial" charset="0"/>
        <a:buChar char="–"/>
        <a:defRPr>
          <a:solidFill>
            <a:schemeClr val="tx1"/>
          </a:solidFill>
          <a:latin typeface="+mn-lt"/>
        </a:defRPr>
      </a:lvl2pPr>
      <a:lvl3pPr marL="1143000" indent="-228600" algn="l" rtl="0" fontAlgn="base">
        <a:spcBef>
          <a:spcPct val="0"/>
        </a:spcBef>
        <a:spcAft>
          <a:spcPct val="20000"/>
        </a:spcAft>
        <a:buFont typeface="Wingdings" pitchFamily="2" charset="2"/>
        <a:buChar char="§"/>
        <a:defRPr sz="1600">
          <a:solidFill>
            <a:schemeClr val="tx1"/>
          </a:solidFill>
          <a:latin typeface="+mn-lt"/>
        </a:defRPr>
      </a:lvl3pPr>
      <a:lvl4pPr marL="1600200" indent="-228600" algn="l" rtl="0" fontAlgn="base">
        <a:spcBef>
          <a:spcPct val="2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E:\FleetBroadBand%20from%20Stratos%20for%20Volvo%20Ocean%20Race.wmv" TargetMode="Externa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jpe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notesSlide" Target="../notesSlides/notesSlide25.xml"/><Relationship Id="rId16"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jpeg"/><Relationship Id="rId15" Type="http://schemas.openxmlformats.org/officeDocument/2006/relationships/image" Target="../media/image5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 Id="rId14" Type="http://schemas.openxmlformats.org/officeDocument/2006/relationships/image" Target="../media/image4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hyperlink" Target="http://www.tigerdirect.com/applications/searchtools/search.asp?keywords=NetGear&amp;mnf=602" TargetMode="Externa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support@stratosglobal.com" TargetMode="External"/><Relationship Id="rId4" Type="http://schemas.openxmlformats.org/officeDocument/2006/relationships/hyperlink" Target="http://www.stratosglobal.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albacora.m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Grp="1" noChangeArrowheads="1"/>
          </p:cNvSpPr>
          <p:nvPr>
            <p:ph type="ctrTitle"/>
          </p:nvPr>
        </p:nvSpPr>
        <p:spPr/>
        <p:txBody>
          <a:bodyPr/>
          <a:lstStyle/>
          <a:p>
            <a:endParaRPr lang="en-US"/>
          </a:p>
        </p:txBody>
      </p:sp>
      <p:sp>
        <p:nvSpPr>
          <p:cNvPr id="395269" name="Rectangle 5"/>
          <p:cNvSpPr>
            <a:spLocks noGrp="1" noChangeArrowheads="1"/>
          </p:cNvSpPr>
          <p:nvPr>
            <p:ph type="subTitle" idx="1"/>
          </p:nvPr>
        </p:nvSpPr>
        <p:spPr/>
        <p:txBody>
          <a:bodyPr/>
          <a:lstStyle/>
          <a:p>
            <a:endParaRPr lang="en-US"/>
          </a:p>
        </p:txBody>
      </p:sp>
      <p:sp>
        <p:nvSpPr>
          <p:cNvPr id="395270" name="Text Box 6"/>
          <p:cNvSpPr txBox="1">
            <a:spLocks noChangeArrowheads="1"/>
          </p:cNvSpPr>
          <p:nvPr/>
        </p:nvSpPr>
        <p:spPr bwMode="auto">
          <a:xfrm>
            <a:off x="214313" y="5118100"/>
            <a:ext cx="2089150" cy="274638"/>
          </a:xfrm>
          <a:prstGeom prst="rect">
            <a:avLst/>
          </a:prstGeom>
          <a:noFill/>
          <a:ln w="9525" algn="ctr">
            <a:noFill/>
            <a:miter lim="800000"/>
            <a:headEnd/>
            <a:tailEnd/>
          </a:ln>
          <a:effectLst/>
        </p:spPr>
        <p:txBody>
          <a:bodyPr>
            <a:spAutoFit/>
          </a:bodyPr>
          <a:lstStyle/>
          <a:p>
            <a:pPr>
              <a:spcBef>
                <a:spcPct val="50000"/>
              </a:spcBef>
            </a:pPr>
            <a:r>
              <a:rPr lang="en-US" sz="1200" dirty="0" smtClean="0">
                <a:solidFill>
                  <a:srgbClr val="856E5A"/>
                </a:solidFill>
              </a:rPr>
              <a:t>June 15, 2010</a:t>
            </a:r>
            <a:endParaRPr lang="en-US" sz="1200" dirty="0">
              <a:solidFill>
                <a:srgbClr val="856E5A"/>
              </a:solidFill>
            </a:endParaRPr>
          </a:p>
        </p:txBody>
      </p:sp>
      <p:sp>
        <p:nvSpPr>
          <p:cNvPr id="395271" name="Text Box 7"/>
          <p:cNvSpPr txBox="1">
            <a:spLocks noChangeArrowheads="1"/>
          </p:cNvSpPr>
          <p:nvPr/>
        </p:nvSpPr>
        <p:spPr bwMode="auto">
          <a:xfrm>
            <a:off x="0" y="5400675"/>
            <a:ext cx="4365625" cy="703263"/>
          </a:xfrm>
          <a:prstGeom prst="rect">
            <a:avLst/>
          </a:prstGeom>
          <a:noFill/>
          <a:ln w="9525" algn="ctr">
            <a:noFill/>
            <a:miter lim="800000"/>
            <a:headEnd/>
            <a:tailEnd/>
          </a:ln>
          <a:effectLst/>
        </p:spPr>
        <p:txBody>
          <a:bodyPr>
            <a:spAutoFit/>
          </a:bodyPr>
          <a:lstStyle/>
          <a:p>
            <a:pPr>
              <a:spcBef>
                <a:spcPct val="50000"/>
              </a:spcBef>
            </a:pPr>
            <a:r>
              <a:rPr lang="nl-NL" b="1" dirty="0"/>
              <a:t>David Natsheh  </a:t>
            </a:r>
          </a:p>
          <a:p>
            <a:pPr>
              <a:spcBef>
                <a:spcPct val="50000"/>
              </a:spcBef>
            </a:pPr>
            <a:r>
              <a:rPr lang="nl-NL" b="1" dirty="0"/>
              <a:t>Product Manager Inmarsat Maritime</a:t>
            </a:r>
            <a:endParaRPr lang="en-US" b="1" dirty="0"/>
          </a:p>
        </p:txBody>
      </p:sp>
      <p:sp>
        <p:nvSpPr>
          <p:cNvPr id="395274" name="Text Box 10"/>
          <p:cNvSpPr txBox="1">
            <a:spLocks noChangeArrowheads="1"/>
          </p:cNvSpPr>
          <p:nvPr/>
        </p:nvSpPr>
        <p:spPr bwMode="auto">
          <a:xfrm>
            <a:off x="0" y="2836863"/>
            <a:ext cx="1114425" cy="396875"/>
          </a:xfrm>
          <a:prstGeom prst="rect">
            <a:avLst/>
          </a:prstGeom>
          <a:gradFill rotWithShape="1">
            <a:gsLst>
              <a:gs pos="0">
                <a:schemeClr val="bg1">
                  <a:alpha val="86000"/>
                </a:schemeClr>
              </a:gs>
              <a:gs pos="100000">
                <a:srgbClr val="E4F3F4">
                  <a:alpha val="0"/>
                </a:srgbClr>
              </a:gs>
            </a:gsLst>
            <a:lin ang="5400000" scaled="1"/>
          </a:gradFill>
          <a:ln w="9525">
            <a:noFill/>
            <a:miter lim="800000"/>
            <a:headEnd/>
            <a:tailEnd/>
          </a:ln>
          <a:effectLst/>
        </p:spPr>
        <p:txBody>
          <a:bodyPr>
            <a:spAutoFit/>
          </a:bodyPr>
          <a:lstStyle/>
          <a:p>
            <a:endParaRPr lang="nl-NL" sz="1000">
              <a:solidFill>
                <a:srgbClr val="003366"/>
              </a:solidFill>
              <a:latin typeface="Arial Rounded MT Bold" pitchFamily="34" charset="0"/>
              <a:ea typeface="Arial Unicode MS" pitchFamily="34" charset="-128"/>
              <a:cs typeface="Arial Unicode MS" pitchFamily="34" charset="-128"/>
            </a:endParaRPr>
          </a:p>
          <a:p>
            <a:endParaRPr lang="en-US" sz="1000">
              <a:solidFill>
                <a:srgbClr val="003366"/>
              </a:solidFill>
              <a:latin typeface="Arial Rounded MT Bold" pitchFamily="34" charset="0"/>
              <a:ea typeface="Arial Unicode MS" pitchFamily="34" charset="-128"/>
              <a:cs typeface="Arial Unicode MS" pitchFamily="34" charset="-128"/>
            </a:endParaRPr>
          </a:p>
        </p:txBody>
      </p:sp>
      <p:pic>
        <p:nvPicPr>
          <p:cNvPr id="395279" name="Picture 15" descr="hdr_banner_home"/>
          <p:cNvPicPr>
            <a:picLocks noChangeAspect="1" noChangeArrowheads="1"/>
          </p:cNvPicPr>
          <p:nvPr/>
        </p:nvPicPr>
        <p:blipFill>
          <a:blip r:embed="rId3" cstate="print"/>
          <a:srcRect/>
          <a:stretch>
            <a:fillRect/>
          </a:stretch>
        </p:blipFill>
        <p:spPr bwMode="auto">
          <a:xfrm>
            <a:off x="0" y="2395538"/>
            <a:ext cx="9144000" cy="26098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StratosAdvantage_diagram_low.jpg"/>
          <p:cNvPicPr>
            <a:picLocks noChangeAspect="1"/>
          </p:cNvPicPr>
          <p:nvPr/>
        </p:nvPicPr>
        <p:blipFill>
          <a:blip r:embed="rId3" cstate="print"/>
          <a:srcRect/>
          <a:stretch>
            <a:fillRect/>
          </a:stretch>
        </p:blipFill>
        <p:spPr bwMode="auto">
          <a:xfrm>
            <a:off x="0" y="500063"/>
            <a:ext cx="9144000" cy="583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ctrTitle"/>
          </p:nvPr>
        </p:nvSpPr>
        <p:spPr/>
        <p:txBody>
          <a:bodyPr/>
          <a:lstStyle/>
          <a:p>
            <a:r>
              <a:rPr lang="en-US" sz="4000" b="1" dirty="0" smtClean="0"/>
              <a:t>FleetBroadband Terminals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FleetBroadband Terminal Classes</a:t>
            </a:r>
            <a:endParaRPr lang="en-US" dirty="0"/>
          </a:p>
        </p:txBody>
      </p:sp>
      <p:sp>
        <p:nvSpPr>
          <p:cNvPr id="3" name="Content Placeholder 2"/>
          <p:cNvSpPr>
            <a:spLocks noGrp="1"/>
          </p:cNvSpPr>
          <p:nvPr>
            <p:ph idx="1"/>
          </p:nvPr>
        </p:nvSpPr>
        <p:spPr/>
        <p:txBody>
          <a:bodyPr/>
          <a:lstStyle/>
          <a:p>
            <a:r>
              <a:rPr lang="en-US" dirty="0" smtClean="0"/>
              <a:t>Three classes of terminals</a:t>
            </a:r>
          </a:p>
          <a:p>
            <a:pPr lvl="1"/>
            <a:r>
              <a:rPr lang="en-US" dirty="0" smtClean="0"/>
              <a:t>Different performance capabilities</a:t>
            </a:r>
          </a:p>
          <a:p>
            <a:pPr lvl="1"/>
            <a:r>
              <a:rPr lang="en-US" dirty="0" smtClean="0"/>
              <a:t>Multiple manufacturers to choose from</a:t>
            </a:r>
          </a:p>
          <a:p>
            <a:pPr lvl="1"/>
            <a:endParaRPr lang="en-US" dirty="0"/>
          </a:p>
        </p:txBody>
      </p:sp>
      <p:pic>
        <p:nvPicPr>
          <p:cNvPr id="550915" name="Picture 3"/>
          <p:cNvPicPr>
            <a:picLocks noChangeAspect="1" noChangeArrowheads="1"/>
          </p:cNvPicPr>
          <p:nvPr/>
        </p:nvPicPr>
        <p:blipFill>
          <a:blip r:embed="rId3" cstate="print"/>
          <a:srcRect/>
          <a:stretch>
            <a:fillRect/>
          </a:stretch>
        </p:blipFill>
        <p:spPr bwMode="auto">
          <a:xfrm>
            <a:off x="152400" y="2971800"/>
            <a:ext cx="8821058" cy="345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188" y="1722438"/>
            <a:ext cx="7570787" cy="720725"/>
          </a:xfrm>
        </p:spPr>
        <p:txBody>
          <a:bodyPr/>
          <a:lstStyle/>
          <a:p>
            <a:pPr eaLnBrk="1" hangingPunct="1"/>
            <a:r>
              <a:rPr lang="nl-NL" sz="3200" dirty="0" smtClean="0"/>
              <a:t>FleetBroadband Pricing:</a:t>
            </a:r>
            <a:br>
              <a:rPr lang="nl-NL" sz="3200" dirty="0" smtClean="0"/>
            </a:br>
            <a:r>
              <a:rPr lang="nl-NL" sz="1800" dirty="0" smtClean="0"/>
              <a:t>Package supporting a broad range of customer needs</a:t>
            </a:r>
          </a:p>
        </p:txBody>
      </p:sp>
      <p:pic>
        <p:nvPicPr>
          <p:cNvPr id="19459" name="Picture 3" descr="463804"/>
          <p:cNvPicPr>
            <a:picLocks noChangeAspect="1" noChangeArrowheads="1"/>
          </p:cNvPicPr>
          <p:nvPr/>
        </p:nvPicPr>
        <p:blipFill>
          <a:blip r:embed="rId3" cstate="print"/>
          <a:srcRect/>
          <a:stretch>
            <a:fillRect/>
          </a:stretch>
        </p:blipFill>
        <p:spPr bwMode="auto">
          <a:xfrm>
            <a:off x="2411413" y="2836862"/>
            <a:ext cx="4286704" cy="2859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93688" y="587375"/>
            <a:ext cx="6985000" cy="827088"/>
          </a:xfrm>
        </p:spPr>
        <p:txBody>
          <a:bodyPr/>
          <a:lstStyle/>
          <a:p>
            <a:r>
              <a:rPr lang="nl-NL" dirty="0" smtClean="0"/>
              <a:t>FleetBroadband Packages </a:t>
            </a:r>
            <a:endParaRPr lang="en-GB" dirty="0" smtClean="0"/>
          </a:p>
        </p:txBody>
      </p:sp>
      <p:sp>
        <p:nvSpPr>
          <p:cNvPr id="20483" name="Rectangle 3"/>
          <p:cNvSpPr>
            <a:spLocks noGrp="1" noChangeArrowheads="1"/>
          </p:cNvSpPr>
          <p:nvPr>
            <p:ph type="body" idx="1"/>
          </p:nvPr>
        </p:nvSpPr>
        <p:spPr>
          <a:xfrm>
            <a:off x="0" y="1392238"/>
            <a:ext cx="6781800" cy="2994025"/>
          </a:xfrm>
        </p:spPr>
        <p:txBody>
          <a:bodyPr/>
          <a:lstStyle/>
          <a:p>
            <a:pPr marL="476250" indent="-476250" defTabSz="762000">
              <a:buFont typeface="Wingdings" pitchFamily="2" charset="2"/>
              <a:buNone/>
              <a:tabLst>
                <a:tab pos="3905250" algn="l"/>
              </a:tabLst>
            </a:pPr>
            <a:r>
              <a:rPr lang="nl-NL" b="1" dirty="0" smtClean="0"/>
              <a:t>         Five types of FBB Pricing Packages available:</a:t>
            </a:r>
          </a:p>
          <a:p>
            <a:pPr marL="476250" indent="-476250" defTabSz="762000">
              <a:tabLst>
                <a:tab pos="3905250" algn="l"/>
              </a:tabLst>
            </a:pPr>
            <a:endParaRPr lang="nl-NL" b="1" dirty="0" smtClean="0"/>
          </a:p>
          <a:p>
            <a:pPr marL="1236663" lvl="1" indent="-569913" defTabSz="762000">
              <a:buClr>
                <a:srgbClr val="856E5A"/>
              </a:buClr>
              <a:buFontTx/>
              <a:buAutoNum type="arabicPeriod"/>
              <a:tabLst>
                <a:tab pos="3905250" algn="l"/>
              </a:tabLst>
            </a:pPr>
            <a:r>
              <a:rPr lang="nl-NL" b="1" dirty="0" smtClean="0"/>
              <a:t>Standard Plan - pay as you go</a:t>
            </a:r>
          </a:p>
          <a:p>
            <a:pPr marL="1236663" lvl="1" indent="-569913" defTabSz="762000">
              <a:buClr>
                <a:srgbClr val="856E5A"/>
              </a:buClr>
              <a:buFontTx/>
              <a:buAutoNum type="arabicPeriod"/>
              <a:tabLst>
                <a:tab pos="3905250" algn="l"/>
              </a:tabLst>
            </a:pPr>
            <a:r>
              <a:rPr lang="nl-NL" b="1" dirty="0" smtClean="0"/>
              <a:t>Starter Plans – 25MB or 50MB/month</a:t>
            </a:r>
          </a:p>
          <a:p>
            <a:pPr marL="1236663" lvl="1" indent="-569913" defTabSz="762000">
              <a:buClr>
                <a:srgbClr val="856E5A"/>
              </a:buClr>
              <a:buFontTx/>
              <a:buAutoNum type="arabicPeriod"/>
              <a:tabLst>
                <a:tab pos="3905250" algn="l"/>
              </a:tabLst>
            </a:pPr>
            <a:r>
              <a:rPr lang="nl-NL" b="1" dirty="0" smtClean="0"/>
              <a:t>Allowance bundles: up to 1GB/month</a:t>
            </a:r>
          </a:p>
          <a:p>
            <a:pPr marL="1236663" lvl="1" indent="-569913" defTabSz="762000">
              <a:buClr>
                <a:srgbClr val="856E5A"/>
              </a:buClr>
              <a:buFontTx/>
              <a:buAutoNum type="arabicPeriod"/>
              <a:tabLst>
                <a:tab pos="3905250" algn="l"/>
              </a:tabLst>
            </a:pPr>
            <a:r>
              <a:rPr lang="nl-NL" b="1" dirty="0" smtClean="0"/>
              <a:t>Shared Corporate Allowance Packages (SCAPs): up to 5GB/month</a:t>
            </a:r>
          </a:p>
          <a:p>
            <a:pPr marL="1236663" lvl="1" indent="-569913" defTabSz="762000">
              <a:buClr>
                <a:srgbClr val="856E5A"/>
              </a:buClr>
              <a:buFontTx/>
              <a:buAutoNum type="arabicPeriod"/>
              <a:tabLst>
                <a:tab pos="3905250" algn="l"/>
              </a:tabLst>
            </a:pPr>
            <a:r>
              <a:rPr lang="nl-NL" b="1" dirty="0" smtClean="0"/>
              <a:t>Hardware bundles – avoid up front capital investment</a:t>
            </a:r>
          </a:p>
          <a:p>
            <a:pPr marL="1236663" lvl="1" indent="-569913" defTabSz="762000">
              <a:buClr>
                <a:srgbClr val="856E5A"/>
              </a:buClr>
              <a:buFontTx/>
              <a:buAutoNum type="arabicPeriod"/>
              <a:tabLst>
                <a:tab pos="3905250" algn="l"/>
              </a:tabLst>
            </a:pPr>
            <a:endParaRPr lang="nl-NL" b="1" dirty="0" smtClean="0"/>
          </a:p>
        </p:txBody>
      </p:sp>
      <p:pic>
        <p:nvPicPr>
          <p:cNvPr id="20484" name="Picture 4" descr="Large Ship"/>
          <p:cNvPicPr>
            <a:picLocks noChangeAspect="1" noChangeArrowheads="1"/>
          </p:cNvPicPr>
          <p:nvPr/>
        </p:nvPicPr>
        <p:blipFill>
          <a:blip r:embed="rId3" cstate="print">
            <a:lum bright="-4000" contrast="4000"/>
          </a:blip>
          <a:srcRect l="13164" r="13164"/>
          <a:stretch>
            <a:fillRect/>
          </a:stretch>
        </p:blipFill>
        <p:spPr bwMode="auto">
          <a:xfrm>
            <a:off x="6804025" y="2708275"/>
            <a:ext cx="2106613" cy="2252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FleetBroadband Packages: Standard</a:t>
            </a:r>
          </a:p>
        </p:txBody>
      </p:sp>
      <p:sp>
        <p:nvSpPr>
          <p:cNvPr id="21507" name="Rectangle 3"/>
          <p:cNvSpPr>
            <a:spLocks noGrp="1" noChangeArrowheads="1"/>
          </p:cNvSpPr>
          <p:nvPr>
            <p:ph type="body" idx="1"/>
          </p:nvPr>
        </p:nvSpPr>
        <p:spPr>
          <a:xfrm>
            <a:off x="319089" y="1277938"/>
            <a:ext cx="4675192" cy="3816350"/>
          </a:xfrm>
        </p:spPr>
        <p:txBody>
          <a:bodyPr/>
          <a:lstStyle/>
          <a:p>
            <a:pPr>
              <a:spcBef>
                <a:spcPct val="45000"/>
              </a:spcBef>
              <a:buSzPct val="150000"/>
              <a:buFont typeface="Wingdings" pitchFamily="2" charset="2"/>
              <a:buNone/>
            </a:pPr>
            <a:r>
              <a:rPr lang="en-US" sz="1800" b="1" dirty="0" smtClean="0"/>
              <a:t>FBB Standard Plan</a:t>
            </a:r>
            <a:endParaRPr lang="en-US" sz="1400" b="1" dirty="0" smtClean="0"/>
          </a:p>
          <a:p>
            <a:pPr>
              <a:spcBef>
                <a:spcPct val="45000"/>
              </a:spcBef>
            </a:pPr>
            <a:r>
              <a:rPr lang="en-US" sz="1600" dirty="0" smtClean="0"/>
              <a:t>No subscription charges</a:t>
            </a:r>
          </a:p>
          <a:p>
            <a:pPr>
              <a:spcBef>
                <a:spcPct val="45000"/>
              </a:spcBef>
            </a:pPr>
            <a:r>
              <a:rPr lang="en-US" sz="1600" dirty="0" smtClean="0"/>
              <a:t>No minimum contract duration</a:t>
            </a:r>
          </a:p>
          <a:p>
            <a:pPr lvl="1">
              <a:spcBef>
                <a:spcPct val="45000"/>
              </a:spcBef>
              <a:buNone/>
            </a:pPr>
            <a:r>
              <a:rPr lang="en-US" sz="1600" dirty="0" smtClean="0"/>
              <a:t>= current E&amp;E pricing model (pay as you go).</a:t>
            </a:r>
          </a:p>
          <a:p>
            <a:pPr>
              <a:spcBef>
                <a:spcPct val="45000"/>
              </a:spcBef>
            </a:pPr>
            <a:r>
              <a:rPr lang="nl-NL" sz="1600" dirty="0" smtClean="0"/>
              <a:t>Only pay for what you </a:t>
            </a:r>
            <a:r>
              <a:rPr lang="nl-NL" sz="1600" dirty="0" smtClean="0"/>
              <a:t>use</a:t>
            </a:r>
            <a:endParaRPr lang="en-US" sz="1600" dirty="0" smtClean="0"/>
          </a:p>
        </p:txBody>
      </p:sp>
      <p:pic>
        <p:nvPicPr>
          <p:cNvPr id="21508" name="Picture 4"/>
          <p:cNvPicPr>
            <a:picLocks noChangeAspect="1" noChangeArrowheads="1"/>
          </p:cNvPicPr>
          <p:nvPr/>
        </p:nvPicPr>
        <p:blipFill>
          <a:blip r:embed="rId3" cstate="print"/>
          <a:srcRect/>
          <a:stretch>
            <a:fillRect/>
          </a:stretch>
        </p:blipFill>
        <p:spPr bwMode="auto">
          <a:xfrm>
            <a:off x="4723501" y="2133600"/>
            <a:ext cx="4420499" cy="3295664"/>
          </a:xfrm>
          <a:prstGeom prst="rect">
            <a:avLst/>
          </a:prstGeom>
          <a:noFill/>
          <a:ln w="9525">
            <a:noFill/>
            <a:miter lim="800000"/>
            <a:headEnd/>
            <a:tailEnd/>
          </a:ln>
          <a:effectLst>
            <a:innerShdw blurRad="63500" dist="50800" dir="8100000">
              <a:prstClr val="black">
                <a:alpha val="50000"/>
              </a:prstClr>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ChangeAspect="1" noChangeArrowheads="1"/>
          </p:cNvPicPr>
          <p:nvPr/>
        </p:nvPicPr>
        <p:blipFill>
          <a:blip r:embed="rId3" cstate="print"/>
          <a:srcRect/>
          <a:stretch>
            <a:fillRect/>
          </a:stretch>
        </p:blipFill>
        <p:spPr bwMode="auto">
          <a:xfrm>
            <a:off x="6643702" y="1800214"/>
            <a:ext cx="2257310" cy="5057786"/>
          </a:xfrm>
          <a:prstGeom prst="rect">
            <a:avLst/>
          </a:prstGeom>
          <a:noFill/>
          <a:ln w="9525">
            <a:noFill/>
            <a:miter lim="800000"/>
            <a:headEnd/>
            <a:tailEnd/>
          </a:ln>
        </p:spPr>
      </p:pic>
      <p:sp>
        <p:nvSpPr>
          <p:cNvPr id="25602" name="Rectangle 2"/>
          <p:cNvSpPr>
            <a:spLocks noGrp="1" noChangeArrowheads="1"/>
          </p:cNvSpPr>
          <p:nvPr>
            <p:ph type="title"/>
          </p:nvPr>
        </p:nvSpPr>
        <p:spPr/>
        <p:txBody>
          <a:bodyPr/>
          <a:lstStyle/>
          <a:p>
            <a:r>
              <a:rPr lang="en-US" dirty="0" smtClean="0"/>
              <a:t>FleetBroadband Packages: Starter Plans</a:t>
            </a:r>
          </a:p>
        </p:txBody>
      </p:sp>
      <p:sp>
        <p:nvSpPr>
          <p:cNvPr id="25603" name="Rectangle 3"/>
          <p:cNvSpPr>
            <a:spLocks noGrp="1" noChangeArrowheads="1"/>
          </p:cNvSpPr>
          <p:nvPr>
            <p:ph type="body" idx="1"/>
          </p:nvPr>
        </p:nvSpPr>
        <p:spPr>
          <a:xfrm>
            <a:off x="611189" y="1862138"/>
            <a:ext cx="6081712" cy="3816350"/>
          </a:xfrm>
        </p:spPr>
        <p:txBody>
          <a:bodyPr/>
          <a:lstStyle/>
          <a:p>
            <a:pPr>
              <a:spcBef>
                <a:spcPct val="45000"/>
              </a:spcBef>
              <a:buSzPct val="150000"/>
              <a:buFont typeface="Wingdings" pitchFamily="2" charset="2"/>
              <a:buNone/>
            </a:pPr>
            <a:r>
              <a:rPr lang="en-US" sz="1800" b="1" dirty="0" smtClean="0"/>
              <a:t>FBB </a:t>
            </a:r>
            <a:r>
              <a:rPr lang="en-US" sz="1800" dirty="0" smtClean="0"/>
              <a:t>Starter Plans</a:t>
            </a:r>
            <a:r>
              <a:rPr lang="en-US" sz="1800" b="1" dirty="0" smtClean="0"/>
              <a:t>:</a:t>
            </a:r>
            <a:endParaRPr lang="en-US" sz="1400" b="1" dirty="0" smtClean="0">
              <a:solidFill>
                <a:srgbClr val="FF0000"/>
              </a:solidFill>
            </a:endParaRPr>
          </a:p>
          <a:p>
            <a:pPr>
              <a:spcBef>
                <a:spcPct val="45000"/>
              </a:spcBef>
            </a:pPr>
            <a:r>
              <a:rPr lang="en-US" sz="1600" dirty="0" smtClean="0"/>
              <a:t>Subscription charge</a:t>
            </a:r>
          </a:p>
          <a:p>
            <a:pPr>
              <a:spcBef>
                <a:spcPct val="45000"/>
              </a:spcBef>
            </a:pPr>
            <a:r>
              <a:rPr lang="en-US" sz="1600" dirty="0" smtClean="0"/>
              <a:t>Money bundle – use voice or background IP</a:t>
            </a:r>
            <a:endParaRPr lang="en-US" sz="1400" dirty="0" smtClean="0"/>
          </a:p>
          <a:p>
            <a:pPr>
              <a:spcBef>
                <a:spcPct val="45000"/>
              </a:spcBef>
            </a:pPr>
            <a:r>
              <a:rPr lang="en-US" sz="1600" dirty="0" smtClean="0"/>
              <a:t>Minimum </a:t>
            </a:r>
            <a:r>
              <a:rPr lang="en-US" sz="1600" dirty="0" smtClean="0"/>
              <a:t>three month contract</a:t>
            </a:r>
          </a:p>
          <a:p>
            <a:pPr>
              <a:spcBef>
                <a:spcPct val="45000"/>
              </a:spcBef>
            </a:pPr>
            <a:r>
              <a:rPr lang="en-US" sz="1600" dirty="0" smtClean="0"/>
              <a:t>25MB </a:t>
            </a:r>
            <a:r>
              <a:rPr lang="en-US" sz="1600" dirty="0" smtClean="0"/>
              <a:t>-50MB meets the current data usage of the majority of vessels today.</a:t>
            </a:r>
          </a:p>
          <a:p>
            <a:pPr>
              <a:spcBef>
                <a:spcPct val="45000"/>
              </a:spcBef>
            </a:pPr>
            <a:endParaRPr lang="en-US" sz="1600" dirty="0" smtClean="0"/>
          </a:p>
          <a:p>
            <a:pPr>
              <a:spcBef>
                <a:spcPct val="45000"/>
              </a:spcBef>
            </a:pPr>
            <a:endParaRPr lang="en-US"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6696" y="592138"/>
            <a:ext cx="8286808" cy="720725"/>
          </a:xfrm>
        </p:spPr>
        <p:txBody>
          <a:bodyPr/>
          <a:lstStyle/>
          <a:p>
            <a:r>
              <a:rPr lang="en-US" dirty="0" smtClean="0"/>
              <a:t>FleetBroadband Package Options: </a:t>
            </a:r>
            <a:br>
              <a:rPr lang="en-US" dirty="0" smtClean="0"/>
            </a:br>
            <a:r>
              <a:rPr lang="en-US" dirty="0" smtClean="0"/>
              <a:t>Hardware bundles</a:t>
            </a:r>
          </a:p>
        </p:txBody>
      </p:sp>
      <p:sp>
        <p:nvSpPr>
          <p:cNvPr id="16387" name="Content Placeholder 2"/>
          <p:cNvSpPr>
            <a:spLocks noGrp="1"/>
          </p:cNvSpPr>
          <p:nvPr>
            <p:ph idx="1"/>
          </p:nvPr>
        </p:nvSpPr>
        <p:spPr>
          <a:xfrm>
            <a:off x="428624" y="2171700"/>
            <a:ext cx="5429259" cy="2900363"/>
          </a:xfrm>
        </p:spPr>
        <p:txBody>
          <a:bodyPr/>
          <a:lstStyle/>
          <a:p>
            <a:pPr>
              <a:buFontTx/>
              <a:buNone/>
            </a:pPr>
            <a:r>
              <a:rPr lang="en-US" sz="1800" b="1" dirty="0" smtClean="0"/>
              <a:t>Hardware bundles</a:t>
            </a:r>
            <a:endParaRPr lang="en-US" sz="1800" dirty="0" smtClean="0"/>
          </a:p>
          <a:p>
            <a:pPr>
              <a:spcBef>
                <a:spcPts val="600"/>
              </a:spcBef>
            </a:pPr>
            <a:r>
              <a:rPr lang="en-US" sz="1600" dirty="0" smtClean="0"/>
              <a:t>Allows Stratos and our partners to offer vessels an upgrade option with No Capital Investment – One Low Monthly Rate </a:t>
            </a:r>
          </a:p>
          <a:p>
            <a:pPr>
              <a:spcBef>
                <a:spcPts val="600"/>
              </a:spcBef>
            </a:pPr>
            <a:r>
              <a:rPr lang="en-US" sz="1600" dirty="0" smtClean="0"/>
              <a:t>Own the FleetBroadband Terminal of Choice After the Contract Period </a:t>
            </a:r>
          </a:p>
          <a:p>
            <a:pPr>
              <a:spcBef>
                <a:spcPts val="600"/>
              </a:spcBef>
            </a:pPr>
            <a:r>
              <a:rPr lang="nl-NL" sz="1600" dirty="0" smtClean="0"/>
              <a:t>2 year and 3 year options</a:t>
            </a:r>
          </a:p>
          <a:p>
            <a:pPr>
              <a:buFont typeface="Wingdings" pitchFamily="2" charset="2"/>
              <a:buChar char="•"/>
            </a:pPr>
            <a:endParaRPr lang="nl-NL" sz="1400" dirty="0" smtClean="0"/>
          </a:p>
        </p:txBody>
      </p:sp>
      <p:pic>
        <p:nvPicPr>
          <p:cNvPr id="68610" name="Picture 2"/>
          <p:cNvPicPr>
            <a:picLocks noChangeAspect="1" noChangeArrowheads="1"/>
          </p:cNvPicPr>
          <p:nvPr/>
        </p:nvPicPr>
        <p:blipFill>
          <a:blip r:embed="rId3" cstate="print"/>
          <a:srcRect/>
          <a:stretch>
            <a:fillRect/>
          </a:stretch>
        </p:blipFill>
        <p:spPr bwMode="auto">
          <a:xfrm>
            <a:off x="6034098" y="1081074"/>
            <a:ext cx="279082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677333"/>
            <a:ext cx="5006622" cy="486833"/>
          </a:xfrm>
        </p:spPr>
        <p:txBody>
          <a:bodyPr/>
          <a:lstStyle/>
          <a:p>
            <a:r>
              <a:rPr lang="en-US" dirty="0" smtClean="0"/>
              <a:t>New: Value Bundles</a:t>
            </a:r>
            <a:endParaRPr lang="en-US" dirty="0"/>
          </a:p>
        </p:txBody>
      </p:sp>
      <p:sp>
        <p:nvSpPr>
          <p:cNvPr id="6" name="Text Placeholder 5"/>
          <p:cNvSpPr>
            <a:spLocks noGrp="1"/>
          </p:cNvSpPr>
          <p:nvPr>
            <p:ph type="body" sz="half" idx="2"/>
          </p:nvPr>
        </p:nvSpPr>
        <p:spPr>
          <a:xfrm>
            <a:off x="321733" y="1534760"/>
            <a:ext cx="4900618" cy="4691063"/>
          </a:xfrm>
        </p:spPr>
        <p:txBody>
          <a:bodyPr/>
          <a:lstStyle/>
          <a:p>
            <a:pPr>
              <a:buClr>
                <a:srgbClr val="FFCC66"/>
              </a:buClr>
              <a:buFont typeface="Wingdings" pitchFamily="2" charset="2"/>
              <a:buChar char="§"/>
            </a:pPr>
            <a:endParaRPr lang="en-US" sz="1800" dirty="0" smtClean="0"/>
          </a:p>
          <a:p>
            <a:pPr>
              <a:buClr>
                <a:srgbClr val="FFCC66"/>
              </a:buClr>
              <a:buFont typeface="Wingdings" pitchFamily="2" charset="2"/>
              <a:buChar char="§"/>
            </a:pPr>
            <a:r>
              <a:rPr lang="en-US" sz="1600" dirty="0" smtClean="0"/>
              <a:t> Lower priced bundles by selecting </a:t>
            </a:r>
            <a:r>
              <a:rPr lang="en-US" sz="1600" dirty="0" err="1" smtClean="0"/>
              <a:t>AddValue</a:t>
            </a:r>
            <a:r>
              <a:rPr lang="en-US" sz="1600" dirty="0" smtClean="0"/>
              <a:t> FB150 or Satlink FB250</a:t>
            </a:r>
          </a:p>
          <a:p>
            <a:pPr>
              <a:buClr>
                <a:srgbClr val="FFCC66"/>
              </a:buClr>
              <a:buFont typeface="Wingdings" pitchFamily="2" charset="2"/>
              <a:buChar char="§"/>
            </a:pPr>
            <a:endParaRPr lang="en-US" sz="1600" dirty="0" smtClean="0"/>
          </a:p>
          <a:p>
            <a:pPr>
              <a:buClr>
                <a:srgbClr val="FFCC66"/>
              </a:buClr>
              <a:buFont typeface="Wingdings" pitchFamily="2" charset="2"/>
              <a:buChar char="§"/>
            </a:pPr>
            <a:r>
              <a:rPr lang="en-US" sz="1600" dirty="0" smtClean="0"/>
              <a:t> Continued access to multiple airtime package sizes</a:t>
            </a:r>
          </a:p>
          <a:p>
            <a:pPr>
              <a:buFont typeface="Arial" pitchFamily="34" charset="0"/>
              <a:buChar char="•"/>
            </a:pPr>
            <a:endParaRPr lang="en-US" dirty="0"/>
          </a:p>
        </p:txBody>
      </p:sp>
      <p:pic>
        <p:nvPicPr>
          <p:cNvPr id="9" name="Content Placeholder 8" descr="Cobranded_ValueBundle.png"/>
          <p:cNvPicPr>
            <a:picLocks noGrp="1" noChangeAspect="1"/>
          </p:cNvPicPr>
          <p:nvPr>
            <p:ph idx="1"/>
          </p:nvPr>
        </p:nvPicPr>
        <p:blipFill>
          <a:blip r:embed="rId3" cstate="print"/>
          <a:stretch>
            <a:fillRect/>
          </a:stretch>
        </p:blipFill>
        <p:spPr>
          <a:xfrm>
            <a:off x="5357818" y="1500174"/>
            <a:ext cx="3143272" cy="4440598"/>
          </a:xfrm>
          <a:effectLst>
            <a:outerShdw blurRad="50800" dist="38100" dir="10800000" algn="r" rotWithShape="0">
              <a:prstClr val="black">
                <a:alpha val="40000"/>
              </a:prstClr>
            </a:outerShdw>
          </a:effectLst>
        </p:spPr>
      </p:pic>
      <p:sp>
        <p:nvSpPr>
          <p:cNvPr id="10" name="Rounded Rectangle 9"/>
          <p:cNvSpPr/>
          <p:nvPr/>
        </p:nvSpPr>
        <p:spPr>
          <a:xfrm>
            <a:off x="214282" y="4014623"/>
            <a:ext cx="5000660" cy="1143008"/>
          </a:xfrm>
          <a:prstGeom prst="roundRect">
            <a:avLst/>
          </a:prstGeom>
          <a:solidFill>
            <a:srgbClr val="FFC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Benefit to the customer:</a:t>
            </a:r>
          </a:p>
          <a:p>
            <a:r>
              <a:rPr lang="en-US" sz="1400" dirty="0">
                <a:solidFill>
                  <a:schemeClr val="tx1"/>
                </a:solidFill>
              </a:rPr>
              <a:t> </a:t>
            </a:r>
            <a:r>
              <a:rPr lang="en-US" sz="1400" dirty="0" smtClean="0">
                <a:solidFill>
                  <a:schemeClr val="tx1"/>
                </a:solidFill>
              </a:rPr>
              <a:t>     </a:t>
            </a:r>
            <a:r>
              <a:rPr lang="en-US" sz="1300" dirty="0" smtClean="0">
                <a:solidFill>
                  <a:schemeClr val="tx1"/>
                </a:solidFill>
              </a:rPr>
              <a:t>Further reduce your communications investment!</a:t>
            </a:r>
            <a:endParaRPr lang="en-US" sz="13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Grp="1" noChangeAspect="1"/>
          </p:cNvGraphicFramePr>
          <p:nvPr/>
        </p:nvGraphicFramePr>
        <p:xfrm>
          <a:off x="5527322" y="2446514"/>
          <a:ext cx="3797300" cy="3000375"/>
        </p:xfrm>
        <a:graphic>
          <a:graphicData uri="http://schemas.openxmlformats.org/presentationml/2006/ole">
            <p:oleObj spid="_x0000_s3074" name="Chart" r:id="rId4" imgW="4667402" imgH="3105302" progId="Excel.Sheet.8">
              <p:embed/>
            </p:oleObj>
          </a:graphicData>
        </a:graphic>
      </p:graphicFrame>
      <p:sp>
        <p:nvSpPr>
          <p:cNvPr id="1027" name="Title 1"/>
          <p:cNvSpPr>
            <a:spLocks noGrp="1"/>
          </p:cNvSpPr>
          <p:nvPr>
            <p:ph type="title"/>
          </p:nvPr>
        </p:nvSpPr>
        <p:spPr>
          <a:xfrm>
            <a:off x="428625" y="618949"/>
            <a:ext cx="7826375" cy="720725"/>
          </a:xfrm>
        </p:spPr>
        <p:txBody>
          <a:bodyPr/>
          <a:lstStyle/>
          <a:p>
            <a:r>
              <a:rPr lang="nl-NL" dirty="0" smtClean="0"/>
              <a:t>Cost Savings With FleetBroadband</a:t>
            </a:r>
            <a:endParaRPr lang="en-US" dirty="0" smtClean="0"/>
          </a:p>
        </p:txBody>
      </p:sp>
      <p:sp>
        <p:nvSpPr>
          <p:cNvPr id="1028" name="Content Placeholder 2"/>
          <p:cNvSpPr>
            <a:spLocks noGrp="1"/>
          </p:cNvSpPr>
          <p:nvPr>
            <p:ph idx="1"/>
          </p:nvPr>
        </p:nvSpPr>
        <p:spPr>
          <a:xfrm>
            <a:off x="406400" y="1456266"/>
            <a:ext cx="8275638" cy="4008614"/>
          </a:xfrm>
        </p:spPr>
        <p:txBody>
          <a:bodyPr/>
          <a:lstStyle/>
          <a:p>
            <a:r>
              <a:rPr lang="en-US" sz="1800" dirty="0" smtClean="0"/>
              <a:t>FleetBroadband allows the vessel to cut operational costs</a:t>
            </a:r>
          </a:p>
          <a:p>
            <a:pPr lvl="1"/>
            <a:r>
              <a:rPr lang="en-US" dirty="0" smtClean="0"/>
              <a:t>Fuel</a:t>
            </a:r>
          </a:p>
          <a:p>
            <a:pPr lvl="1"/>
            <a:r>
              <a:rPr lang="en-US" dirty="0" smtClean="0"/>
              <a:t>Crew retention</a:t>
            </a:r>
          </a:p>
          <a:p>
            <a:pPr lvl="1"/>
            <a:r>
              <a:rPr lang="en-US" dirty="0" smtClean="0"/>
              <a:t>Maintenance</a:t>
            </a:r>
          </a:p>
          <a:p>
            <a:r>
              <a:rPr lang="en-US" sz="1800" dirty="0" smtClean="0"/>
              <a:t>Can also cut communications costs</a:t>
            </a:r>
          </a:p>
          <a:p>
            <a:pPr lvl="1"/>
            <a:r>
              <a:rPr lang="en-US" dirty="0" smtClean="0"/>
              <a:t>A real-life example follows</a:t>
            </a:r>
          </a:p>
        </p:txBody>
      </p:sp>
      <p:sp>
        <p:nvSpPr>
          <p:cNvPr id="5" name="Oval 5"/>
          <p:cNvSpPr>
            <a:spLocks noChangeArrowheads="1"/>
          </p:cNvSpPr>
          <p:nvPr/>
        </p:nvSpPr>
        <p:spPr bwMode="auto">
          <a:xfrm>
            <a:off x="5786614" y="2841273"/>
            <a:ext cx="714375" cy="285750"/>
          </a:xfrm>
          <a:prstGeom prst="ellipse">
            <a:avLst/>
          </a:prstGeom>
          <a:noFill/>
          <a:ln w="19050" algn="ctr">
            <a:solidFill>
              <a:srgbClr val="FF0000"/>
            </a:solidFill>
            <a:round/>
            <a:headEnd/>
            <a:tailEnd/>
          </a:ln>
        </p:spPr>
        <p:txBody>
          <a:bodyPr wrap="none" lIns="90000" tIns="46800" rIns="90000" bIns="46800" anchor="ctr"/>
          <a:lstStyle/>
          <a:p>
            <a:endParaRPr lang="en-US"/>
          </a:p>
        </p:txBody>
      </p:sp>
      <p:sp>
        <p:nvSpPr>
          <p:cNvPr id="1030" name="TextBox 5"/>
          <p:cNvSpPr txBox="1">
            <a:spLocks noChangeArrowheads="1"/>
          </p:cNvSpPr>
          <p:nvPr/>
        </p:nvSpPr>
        <p:spPr bwMode="auto">
          <a:xfrm>
            <a:off x="5858934" y="2212623"/>
            <a:ext cx="3082044" cy="461665"/>
          </a:xfrm>
          <a:prstGeom prst="rect">
            <a:avLst/>
          </a:prstGeom>
          <a:noFill/>
          <a:ln w="9525">
            <a:noFill/>
            <a:miter lim="800000"/>
            <a:headEnd/>
            <a:tailEnd/>
          </a:ln>
        </p:spPr>
        <p:txBody>
          <a:bodyPr wrap="square">
            <a:spAutoFit/>
          </a:bodyPr>
          <a:lstStyle/>
          <a:p>
            <a:r>
              <a:rPr lang="en-US" sz="1200" dirty="0"/>
              <a:t>&lt; 1% of costs spent on communications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3200" y="573088"/>
            <a:ext cx="7529513" cy="720725"/>
          </a:xfrm>
        </p:spPr>
        <p:txBody>
          <a:bodyPr/>
          <a:lstStyle/>
          <a:p>
            <a:r>
              <a:rPr lang="nl-NL" sz="2400" smtClean="0"/>
              <a:t>Mobile Broadband Satellite Services</a:t>
            </a:r>
            <a:endParaRPr lang="en-US" sz="2400" smtClean="0"/>
          </a:p>
        </p:txBody>
      </p:sp>
      <p:pic>
        <p:nvPicPr>
          <p:cNvPr id="5123" name="Picture 3"/>
          <p:cNvPicPr>
            <a:picLocks noChangeAspect="1" noChangeArrowheads="1"/>
          </p:cNvPicPr>
          <p:nvPr/>
        </p:nvPicPr>
        <p:blipFill>
          <a:blip r:embed="rId3" cstate="print"/>
          <a:srcRect/>
          <a:stretch>
            <a:fillRect/>
          </a:stretch>
        </p:blipFill>
        <p:spPr bwMode="auto">
          <a:xfrm>
            <a:off x="306388" y="1938338"/>
            <a:ext cx="8307387" cy="3452812"/>
          </a:xfrm>
          <a:prstGeom prst="rect">
            <a:avLst/>
          </a:prstGeom>
          <a:noFill/>
          <a:ln w="9525">
            <a:noFill/>
            <a:miter lim="800000"/>
            <a:headEnd/>
            <a:tailEnd/>
          </a:ln>
        </p:spPr>
      </p:pic>
      <p:sp>
        <p:nvSpPr>
          <p:cNvPr id="6" name="TextBox 10"/>
          <p:cNvSpPr txBox="1">
            <a:spLocks noChangeArrowheads="1"/>
          </p:cNvSpPr>
          <p:nvPr/>
        </p:nvSpPr>
        <p:spPr bwMode="auto">
          <a:xfrm>
            <a:off x="0" y="5699125"/>
            <a:ext cx="9144000" cy="369888"/>
          </a:xfrm>
          <a:prstGeom prst="rect">
            <a:avLst/>
          </a:prstGeom>
          <a:solidFill>
            <a:srgbClr val="E3DCD5"/>
          </a:solidFill>
          <a:ln w="9525">
            <a:noFill/>
            <a:miter lim="800000"/>
            <a:headEnd/>
            <a:tailEnd/>
          </a:ln>
        </p:spPr>
        <p:txBody>
          <a:bodyPr>
            <a:spAutoFit/>
          </a:bodyPr>
          <a:lstStyle/>
          <a:p>
            <a:pPr algn="ctr">
              <a:defRPr/>
            </a:pPr>
            <a:r>
              <a:rPr lang="en-US" b="0" dirty="0">
                <a:latin typeface="+mj-lt"/>
              </a:rPr>
              <a:t>www.thePowerOfMobileBroadband.com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Evaluation of FleetBroadband by Bernard Schulte Group</a:t>
            </a:r>
            <a:endParaRPr lang="en-GB" dirty="0" smtClean="0"/>
          </a:p>
        </p:txBody>
      </p:sp>
      <p:sp>
        <p:nvSpPr>
          <p:cNvPr id="666627" name="Rectangle 3"/>
          <p:cNvSpPr>
            <a:spLocks noChangeArrowheads="1"/>
          </p:cNvSpPr>
          <p:nvPr/>
        </p:nvSpPr>
        <p:spPr bwMode="auto">
          <a:xfrm>
            <a:off x="214313" y="1857375"/>
            <a:ext cx="8343900" cy="1568450"/>
          </a:xfrm>
          <a:prstGeom prst="rect">
            <a:avLst/>
          </a:prstGeom>
          <a:noFill/>
          <a:ln w="9525">
            <a:noFill/>
            <a:miter lim="800000"/>
            <a:headEnd/>
            <a:tailEnd/>
          </a:ln>
        </p:spPr>
        <p:txBody>
          <a:bodyPr anchor="ctr"/>
          <a:lstStyle/>
          <a:p>
            <a:pPr marL="457200" indent="-457200">
              <a:lnSpc>
                <a:spcPct val="85000"/>
              </a:lnSpc>
            </a:pPr>
            <a:endParaRPr lang="en-US">
              <a:solidFill>
                <a:srgbClr val="856E5A"/>
              </a:solidFill>
              <a:latin typeface="Futura Md BT" pitchFamily="34" charset="0"/>
            </a:endParaRPr>
          </a:p>
          <a:p>
            <a:pPr marL="457200" indent="-457200">
              <a:lnSpc>
                <a:spcPct val="85000"/>
              </a:lnSpc>
            </a:pPr>
            <a:r>
              <a:rPr lang="en-US" b="1">
                <a:latin typeface="Futura Md BT" pitchFamily="34" charset="0"/>
              </a:rPr>
              <a:t>Previous performance …*</a:t>
            </a:r>
            <a:endParaRPr lang="en-US">
              <a:latin typeface="Futura Md BT" pitchFamily="34" charset="0"/>
            </a:endParaRPr>
          </a:p>
          <a:p>
            <a:pPr marL="457200" indent="-457200" algn="ctr">
              <a:lnSpc>
                <a:spcPct val="85000"/>
              </a:lnSpc>
            </a:pPr>
            <a:endParaRPr lang="en-US">
              <a:solidFill>
                <a:srgbClr val="856E5A"/>
              </a:solidFill>
              <a:latin typeface="Futura Md BT" pitchFamily="34" charset="0"/>
            </a:endParaRPr>
          </a:p>
          <a:p>
            <a:pPr marL="457200" indent="-457200" algn="ctr">
              <a:lnSpc>
                <a:spcPct val="85000"/>
              </a:lnSpc>
            </a:pPr>
            <a:r>
              <a:rPr lang="en-US" sz="1700" i="1">
                <a:latin typeface="Futura Md BT" pitchFamily="34" charset="0"/>
              </a:rPr>
              <a:t>An average monthly cost of </a:t>
            </a:r>
            <a:r>
              <a:rPr lang="en-US" sz="1700" b="1" i="1" u="sng">
                <a:latin typeface="Futura Md BT" pitchFamily="34" charset="0"/>
              </a:rPr>
              <a:t>$1,500</a:t>
            </a:r>
            <a:r>
              <a:rPr lang="en-US" sz="1700" i="1">
                <a:latin typeface="Futura Md BT" pitchFamily="34" charset="0"/>
              </a:rPr>
              <a:t> (approx) using an Inm-B (e-mail only) </a:t>
            </a:r>
          </a:p>
          <a:p>
            <a:pPr marL="457200" indent="-457200">
              <a:lnSpc>
                <a:spcPct val="85000"/>
              </a:lnSpc>
            </a:pPr>
            <a:endParaRPr lang="en-US" sz="1700" i="1">
              <a:solidFill>
                <a:srgbClr val="856E5A"/>
              </a:solidFill>
              <a:latin typeface="Futura Md BT" pitchFamily="34" charset="0"/>
            </a:endParaRPr>
          </a:p>
          <a:p>
            <a:pPr marL="457200" indent="-457200" algn="ctr">
              <a:lnSpc>
                <a:spcPct val="85000"/>
              </a:lnSpc>
            </a:pPr>
            <a:r>
              <a:rPr lang="en-US" sz="1700" i="1">
                <a:latin typeface="Futura Md BT" pitchFamily="34" charset="0"/>
              </a:rPr>
              <a:t>based on</a:t>
            </a:r>
            <a:r>
              <a:rPr lang="en-US" sz="1700" i="1">
                <a:solidFill>
                  <a:srgbClr val="856E5A"/>
                </a:solidFill>
                <a:latin typeface="Futura Md BT" pitchFamily="34" charset="0"/>
              </a:rPr>
              <a:t> </a:t>
            </a:r>
            <a:r>
              <a:rPr lang="en-US" sz="1700" i="1">
                <a:solidFill>
                  <a:srgbClr val="FF0000"/>
                </a:solidFill>
                <a:latin typeface="Futura Md BT" pitchFamily="34" charset="0"/>
              </a:rPr>
              <a:t>26 MB Data</a:t>
            </a:r>
            <a:r>
              <a:rPr lang="en-US" sz="1700" i="1">
                <a:solidFill>
                  <a:srgbClr val="856E5A"/>
                </a:solidFill>
                <a:latin typeface="Futura Md BT" pitchFamily="34" charset="0"/>
              </a:rPr>
              <a:t> </a:t>
            </a:r>
            <a:r>
              <a:rPr lang="en-US" sz="1700" i="1">
                <a:latin typeface="Futura Md BT" pitchFamily="34" charset="0"/>
              </a:rPr>
              <a:t>and</a:t>
            </a:r>
            <a:r>
              <a:rPr lang="en-US" sz="1700" i="1">
                <a:solidFill>
                  <a:srgbClr val="856E5A"/>
                </a:solidFill>
                <a:latin typeface="Futura Md BT" pitchFamily="34" charset="0"/>
              </a:rPr>
              <a:t> </a:t>
            </a:r>
            <a:r>
              <a:rPr lang="en-US" sz="1700" i="1">
                <a:solidFill>
                  <a:schemeClr val="accent2"/>
                </a:solidFill>
                <a:latin typeface="Futura Md BT" pitchFamily="34" charset="0"/>
              </a:rPr>
              <a:t>200 voice minutes</a:t>
            </a:r>
            <a:r>
              <a:rPr lang="en-US" sz="1700" i="1">
                <a:solidFill>
                  <a:srgbClr val="856E5A"/>
                </a:solidFill>
                <a:latin typeface="Futura Md BT" pitchFamily="34" charset="0"/>
              </a:rPr>
              <a:t>    </a:t>
            </a:r>
          </a:p>
          <a:p>
            <a:pPr marL="457200" indent="-457200">
              <a:lnSpc>
                <a:spcPct val="85000"/>
              </a:lnSpc>
            </a:pPr>
            <a:endParaRPr lang="en-US" sz="2000">
              <a:solidFill>
                <a:srgbClr val="856E5A"/>
              </a:solidFill>
              <a:latin typeface="Futura Md BT" pitchFamily="34" charset="0"/>
            </a:endParaRPr>
          </a:p>
        </p:txBody>
      </p:sp>
      <p:sp>
        <p:nvSpPr>
          <p:cNvPr id="666629" name="Rectangle 3"/>
          <p:cNvSpPr>
            <a:spLocks noChangeArrowheads="1"/>
          </p:cNvSpPr>
          <p:nvPr/>
        </p:nvSpPr>
        <p:spPr bwMode="auto">
          <a:xfrm>
            <a:off x="301625" y="3751263"/>
            <a:ext cx="8521700" cy="1885950"/>
          </a:xfrm>
          <a:prstGeom prst="rect">
            <a:avLst/>
          </a:prstGeom>
          <a:noFill/>
          <a:ln w="9525">
            <a:noFill/>
            <a:miter lim="800000"/>
            <a:headEnd/>
            <a:tailEnd/>
          </a:ln>
        </p:spPr>
        <p:txBody>
          <a:bodyPr anchor="ctr"/>
          <a:lstStyle/>
          <a:p>
            <a:pPr marL="457200" indent="-457200" algn="ctr">
              <a:lnSpc>
                <a:spcPct val="85000"/>
              </a:lnSpc>
            </a:pPr>
            <a:endParaRPr lang="en-US" sz="1700" dirty="0">
              <a:solidFill>
                <a:srgbClr val="856E5A"/>
              </a:solidFill>
              <a:latin typeface="Futura Md BT" pitchFamily="34" charset="0"/>
            </a:endParaRPr>
          </a:p>
          <a:p>
            <a:pPr marL="457200" indent="-457200">
              <a:lnSpc>
                <a:spcPct val="85000"/>
              </a:lnSpc>
            </a:pPr>
            <a:r>
              <a:rPr lang="en-US" sz="1700" b="1" dirty="0">
                <a:latin typeface="Futura Md BT" pitchFamily="34" charset="0"/>
              </a:rPr>
              <a:t>Current performance using </a:t>
            </a:r>
            <a:r>
              <a:rPr lang="en-US" sz="1700" b="1" dirty="0" smtClean="0">
                <a:latin typeface="Futura Md BT" pitchFamily="34" charset="0"/>
              </a:rPr>
              <a:t>a FleetBroadband terminal</a:t>
            </a:r>
            <a:endParaRPr lang="en-US" sz="1700" b="1" dirty="0">
              <a:latin typeface="Futura Md BT" pitchFamily="34" charset="0"/>
            </a:endParaRPr>
          </a:p>
          <a:p>
            <a:pPr marL="457200" indent="-457200">
              <a:lnSpc>
                <a:spcPct val="85000"/>
              </a:lnSpc>
            </a:pPr>
            <a:endParaRPr lang="en-US" sz="1700" dirty="0">
              <a:latin typeface="Futura Md BT" pitchFamily="34" charset="0"/>
            </a:endParaRPr>
          </a:p>
          <a:p>
            <a:pPr marL="457200" indent="-457200">
              <a:lnSpc>
                <a:spcPct val="85000"/>
              </a:lnSpc>
            </a:pPr>
            <a:endParaRPr lang="en-US" sz="1700" dirty="0">
              <a:solidFill>
                <a:srgbClr val="856E5A"/>
              </a:solidFill>
              <a:latin typeface="Futura Md BT" pitchFamily="34" charset="0"/>
            </a:endParaRPr>
          </a:p>
          <a:p>
            <a:pPr marL="457200" indent="-457200" algn="ctr">
              <a:lnSpc>
                <a:spcPct val="85000"/>
              </a:lnSpc>
            </a:pPr>
            <a:r>
              <a:rPr lang="en-US" sz="1700" dirty="0">
                <a:latin typeface="Futura Md BT" pitchFamily="34" charset="0"/>
              </a:rPr>
              <a:t>monthly cost amounting to</a:t>
            </a:r>
            <a:r>
              <a:rPr lang="en-US" sz="2400" dirty="0">
                <a:latin typeface="Futura Md BT" pitchFamily="34" charset="0"/>
              </a:rPr>
              <a:t> </a:t>
            </a:r>
            <a:r>
              <a:rPr lang="en-US" sz="2400" b="1" u="sng" dirty="0">
                <a:solidFill>
                  <a:srgbClr val="FF0000"/>
                </a:solidFill>
                <a:latin typeface="Futura Md BT" pitchFamily="34" charset="0"/>
              </a:rPr>
              <a:t>$800</a:t>
            </a:r>
            <a:r>
              <a:rPr lang="en-US" sz="2400" dirty="0">
                <a:solidFill>
                  <a:srgbClr val="FF0000"/>
                </a:solidFill>
                <a:latin typeface="Futura Md BT" pitchFamily="34" charset="0"/>
              </a:rPr>
              <a:t> </a:t>
            </a:r>
            <a:r>
              <a:rPr lang="en-US" sz="1700" dirty="0">
                <a:latin typeface="Futura Md BT" pitchFamily="34" charset="0"/>
              </a:rPr>
              <a:t>using a FB</a:t>
            </a:r>
          </a:p>
          <a:p>
            <a:pPr marL="457200" indent="-457200" algn="ctr">
              <a:lnSpc>
                <a:spcPct val="85000"/>
              </a:lnSpc>
            </a:pPr>
            <a:endParaRPr lang="en-US" sz="1700" dirty="0">
              <a:solidFill>
                <a:srgbClr val="856E5A"/>
              </a:solidFill>
              <a:latin typeface="Futura Md BT" pitchFamily="34" charset="0"/>
            </a:endParaRPr>
          </a:p>
          <a:p>
            <a:pPr marL="457200" indent="-457200" algn="ctr">
              <a:lnSpc>
                <a:spcPct val="85000"/>
              </a:lnSpc>
            </a:pPr>
            <a:r>
              <a:rPr lang="en-US" sz="1700" dirty="0">
                <a:latin typeface="Futura Md BT" pitchFamily="34" charset="0"/>
              </a:rPr>
              <a:t>transmitting</a:t>
            </a:r>
            <a:r>
              <a:rPr lang="en-US" sz="1700" dirty="0">
                <a:solidFill>
                  <a:srgbClr val="856E5A"/>
                </a:solidFill>
                <a:latin typeface="Futura Md BT" pitchFamily="34" charset="0"/>
              </a:rPr>
              <a:t> </a:t>
            </a:r>
            <a:r>
              <a:rPr lang="en-US" sz="2400" b="1" dirty="0">
                <a:solidFill>
                  <a:srgbClr val="FF0000"/>
                </a:solidFill>
                <a:latin typeface="Futura Md BT" pitchFamily="34" charset="0"/>
              </a:rPr>
              <a:t>50 MB Data</a:t>
            </a:r>
            <a:r>
              <a:rPr lang="en-US" sz="2400" dirty="0">
                <a:solidFill>
                  <a:srgbClr val="856E5A"/>
                </a:solidFill>
                <a:latin typeface="Futura Md BT" pitchFamily="34" charset="0"/>
              </a:rPr>
              <a:t> </a:t>
            </a:r>
            <a:r>
              <a:rPr lang="en-US" sz="1700" dirty="0">
                <a:latin typeface="Futura Md BT" pitchFamily="34" charset="0"/>
              </a:rPr>
              <a:t>and</a:t>
            </a:r>
            <a:r>
              <a:rPr lang="en-US" sz="1700" dirty="0">
                <a:solidFill>
                  <a:srgbClr val="856E5A"/>
                </a:solidFill>
                <a:latin typeface="Futura Md BT" pitchFamily="34" charset="0"/>
              </a:rPr>
              <a:t> </a:t>
            </a:r>
            <a:r>
              <a:rPr lang="en-US" sz="1700" b="1" dirty="0">
                <a:solidFill>
                  <a:schemeClr val="accent2"/>
                </a:solidFill>
                <a:latin typeface="Futura Md BT" pitchFamily="34" charset="0"/>
              </a:rPr>
              <a:t>200 voice minutes</a:t>
            </a:r>
            <a:r>
              <a:rPr lang="en-US" sz="1700" dirty="0">
                <a:solidFill>
                  <a:srgbClr val="856E5A"/>
                </a:solidFill>
                <a:latin typeface="Futura Md BT" pitchFamily="34" charset="0"/>
              </a:rPr>
              <a:t>    </a:t>
            </a:r>
          </a:p>
          <a:p>
            <a:pPr marL="457200" indent="-457200">
              <a:lnSpc>
                <a:spcPct val="85000"/>
              </a:lnSpc>
            </a:pPr>
            <a:endParaRPr lang="en-US" dirty="0">
              <a:solidFill>
                <a:srgbClr val="856E5A"/>
              </a:solidFill>
              <a:latin typeface="Futura Md BT" pitchFamily="34" charset="0"/>
            </a:endParaRPr>
          </a:p>
        </p:txBody>
      </p:sp>
      <p:sp>
        <p:nvSpPr>
          <p:cNvPr id="666630" name="Text Box 6"/>
          <p:cNvSpPr txBox="1">
            <a:spLocks noChangeArrowheads="1"/>
          </p:cNvSpPr>
          <p:nvPr/>
        </p:nvSpPr>
        <p:spPr bwMode="auto">
          <a:xfrm>
            <a:off x="50800" y="5613400"/>
            <a:ext cx="6642100" cy="354013"/>
          </a:xfrm>
          <a:prstGeom prst="rect">
            <a:avLst/>
          </a:prstGeom>
          <a:noFill/>
          <a:ln w="9525" algn="ctr">
            <a:noFill/>
            <a:miter lim="800000"/>
            <a:headEnd/>
            <a:tailEnd/>
          </a:ln>
        </p:spPr>
        <p:txBody>
          <a:bodyPr>
            <a:spAutoFit/>
          </a:bodyPr>
          <a:lstStyle/>
          <a:p>
            <a:pPr>
              <a:spcBef>
                <a:spcPct val="50000"/>
              </a:spcBef>
            </a:pPr>
            <a:r>
              <a:rPr lang="en-US" sz="1700"/>
              <a:t>* Source: Stratos Channel Partner “One Net” (Cyprus)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Inmarsat Safety Services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09550" y="1805517"/>
            <a:ext cx="8934450" cy="3924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1107128" y="0"/>
            <a:ext cx="1090094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Volvo Ocean Race</a:t>
            </a:r>
            <a:endParaRPr lang="en-US" dirty="0"/>
          </a:p>
        </p:txBody>
      </p:sp>
      <p:pic>
        <p:nvPicPr>
          <p:cNvPr id="4" name="FleetBroadBand from Stratos for Volvo Ocean Race.wmv">
            <a:hlinkClick r:id="" action="ppaction://media"/>
          </p:cNvPr>
          <p:cNvPicPr>
            <a:picLocks noGrp="1" noRot="1" noChangeAspect="1"/>
          </p:cNvPicPr>
          <p:nvPr>
            <p:ph idx="1"/>
            <a:videoFile r:link="rId1"/>
          </p:nvPr>
        </p:nvPicPr>
        <p:blipFill>
          <a:blip r:embed="rId4" cstate="print"/>
          <a:stretch>
            <a:fillRect/>
          </a:stretch>
        </p:blipFill>
        <p:spPr>
          <a:xfrm>
            <a:off x="-26988" y="1317625"/>
            <a:ext cx="9144001" cy="51435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ctrTitle"/>
          </p:nvPr>
        </p:nvSpPr>
        <p:spPr>
          <a:xfrm>
            <a:off x="809625" y="3128963"/>
            <a:ext cx="7772400" cy="2436812"/>
          </a:xfrm>
        </p:spPr>
        <p:txBody>
          <a:bodyPr/>
          <a:lstStyle/>
          <a:p>
            <a:r>
              <a:rPr lang="en-US" sz="2400" b="1" dirty="0" smtClean="0"/>
              <a:t>The Stratos Advantage™</a:t>
            </a:r>
            <a:r>
              <a:rPr lang="en-US" sz="4000" b="1" dirty="0" smtClean="0"/>
              <a:t/>
            </a:r>
            <a:br>
              <a:rPr lang="en-US" sz="4000" b="1" dirty="0" smtClean="0"/>
            </a:br>
            <a:r>
              <a:rPr lang="en-US" sz="4000" b="1" dirty="0" err="1" smtClean="0"/>
              <a:t>StratosNexus</a:t>
            </a:r>
            <a:r>
              <a:rPr lang="en-US" sz="4000" b="1" dirty="0" smtClean="0"/>
              <a:t>™</a:t>
            </a:r>
            <a:br>
              <a:rPr lang="en-US" sz="4000" b="1" dirty="0" smtClean="0"/>
            </a:br>
            <a:r>
              <a:rPr lang="en-US" sz="4000" b="1" dirty="0" smtClean="0"/>
              <a:t/>
            </a:r>
            <a:br>
              <a:rPr lang="en-US" sz="4000" b="1" dirty="0" smtClean="0"/>
            </a:br>
            <a:r>
              <a:rPr lang="en-US" sz="2400" dirty="0" smtClean="0"/>
              <a:t>End-to-End Secure </a:t>
            </a:r>
            <a:br>
              <a:rPr lang="en-US" sz="2400" dirty="0" smtClean="0"/>
            </a:br>
            <a:r>
              <a:rPr lang="en-US" sz="2400" dirty="0" smtClean="0"/>
              <a:t>FleetBroadband Backbone Infrastructure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ounded Rectangle 22"/>
          <p:cNvSpPr>
            <a:spLocks noChangeArrowheads="1"/>
          </p:cNvSpPr>
          <p:nvPr/>
        </p:nvSpPr>
        <p:spPr bwMode="auto">
          <a:xfrm>
            <a:off x="5768975" y="5535613"/>
            <a:ext cx="1492250" cy="1052512"/>
          </a:xfrm>
          <a:prstGeom prst="roundRect">
            <a:avLst>
              <a:gd name="adj" fmla="val 16667"/>
            </a:avLst>
          </a:prstGeom>
          <a:solidFill>
            <a:srgbClr val="E3DCD5"/>
          </a:solidFill>
          <a:ln w="41275" algn="ctr">
            <a:solidFill>
              <a:srgbClr val="E3DCD5"/>
            </a:solidFill>
            <a:round/>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64515" name="Rounded Rectangle 22"/>
          <p:cNvSpPr>
            <a:spLocks noChangeArrowheads="1"/>
          </p:cNvSpPr>
          <p:nvPr/>
        </p:nvSpPr>
        <p:spPr bwMode="auto">
          <a:xfrm>
            <a:off x="5759450" y="4945063"/>
            <a:ext cx="1492250" cy="1052512"/>
          </a:xfrm>
          <a:prstGeom prst="roundRect">
            <a:avLst>
              <a:gd name="adj" fmla="val 16667"/>
            </a:avLst>
          </a:prstGeom>
          <a:solidFill>
            <a:schemeClr val="bg1"/>
          </a:solidFill>
          <a:ln w="41275" algn="ctr">
            <a:solidFill>
              <a:srgbClr val="E3DCD5"/>
            </a:solidFill>
            <a:round/>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64516" name="Picture 80" descr="http://badc.nerc.ac.uk/graphics/blue/data.gif"/>
          <p:cNvPicPr>
            <a:picLocks noChangeAspect="1" noChangeArrowheads="1"/>
          </p:cNvPicPr>
          <p:nvPr/>
        </p:nvPicPr>
        <p:blipFill>
          <a:blip r:embed="rId3" cstate="print"/>
          <a:srcRect/>
          <a:stretch>
            <a:fillRect/>
          </a:stretch>
        </p:blipFill>
        <p:spPr bwMode="auto">
          <a:xfrm>
            <a:off x="6153150" y="5103813"/>
            <a:ext cx="690563" cy="690562"/>
          </a:xfrm>
          <a:prstGeom prst="rect">
            <a:avLst/>
          </a:prstGeom>
          <a:noFill/>
          <a:ln w="9525">
            <a:noFill/>
            <a:miter lim="800000"/>
            <a:headEnd/>
            <a:tailEnd/>
          </a:ln>
        </p:spPr>
      </p:pic>
      <p:cxnSp>
        <p:nvCxnSpPr>
          <p:cNvPr id="64517" name="Shape 68"/>
          <p:cNvCxnSpPr>
            <a:cxnSpLocks noChangeShapeType="1"/>
            <a:endCxn id="64515" idx="1"/>
          </p:cNvCxnSpPr>
          <p:nvPr/>
        </p:nvCxnSpPr>
        <p:spPr bwMode="auto">
          <a:xfrm>
            <a:off x="4819650" y="4581525"/>
            <a:ext cx="939800" cy="890588"/>
          </a:xfrm>
          <a:prstGeom prst="bentConnector3">
            <a:avLst>
              <a:gd name="adj1" fmla="val -1662"/>
            </a:avLst>
          </a:prstGeom>
          <a:noFill/>
          <a:ln w="25400" cap="rnd" algn="ctr">
            <a:solidFill>
              <a:srgbClr val="92D050"/>
            </a:solidFill>
            <a:round/>
            <a:headEnd/>
            <a:tailEnd type="triangle" w="lg" len="lg"/>
          </a:ln>
        </p:spPr>
      </p:cxnSp>
      <p:cxnSp>
        <p:nvCxnSpPr>
          <p:cNvPr id="64518" name="Shape 66"/>
          <p:cNvCxnSpPr>
            <a:cxnSpLocks noChangeShapeType="1"/>
            <a:endCxn id="64533" idx="1"/>
          </p:cNvCxnSpPr>
          <p:nvPr/>
        </p:nvCxnSpPr>
        <p:spPr bwMode="auto">
          <a:xfrm rot="5400000" flipH="1" flipV="1">
            <a:off x="4582319" y="2128044"/>
            <a:ext cx="1347787" cy="854075"/>
          </a:xfrm>
          <a:prstGeom prst="bentConnector2">
            <a:avLst/>
          </a:prstGeom>
          <a:noFill/>
          <a:ln w="25400" algn="ctr">
            <a:solidFill>
              <a:srgbClr val="0070C0"/>
            </a:solidFill>
            <a:round/>
            <a:headEnd/>
            <a:tailEnd type="triangle" w="lg" len="lg"/>
          </a:ln>
        </p:spPr>
      </p:cxnSp>
      <p:cxnSp>
        <p:nvCxnSpPr>
          <p:cNvPr id="64519" name="Curved Connector 88"/>
          <p:cNvCxnSpPr>
            <a:cxnSpLocks noChangeShapeType="1"/>
          </p:cNvCxnSpPr>
          <p:nvPr/>
        </p:nvCxnSpPr>
        <p:spPr bwMode="auto">
          <a:xfrm flipV="1">
            <a:off x="5181600" y="4019550"/>
            <a:ext cx="2676525" cy="28575"/>
          </a:xfrm>
          <a:prstGeom prst="curvedConnector3">
            <a:avLst>
              <a:gd name="adj1" fmla="val 50000"/>
            </a:avLst>
          </a:prstGeom>
          <a:noFill/>
          <a:ln w="25400" algn="ctr">
            <a:solidFill>
              <a:srgbClr val="7030A0"/>
            </a:solidFill>
            <a:prstDash val="sysDash"/>
            <a:round/>
            <a:headEnd/>
            <a:tailEnd type="triangle" w="lg" len="lg"/>
          </a:ln>
        </p:spPr>
      </p:cxnSp>
      <p:sp>
        <p:nvSpPr>
          <p:cNvPr id="64520" name="Rounded Rectangle 22"/>
          <p:cNvSpPr>
            <a:spLocks noChangeArrowheads="1"/>
          </p:cNvSpPr>
          <p:nvPr/>
        </p:nvSpPr>
        <p:spPr bwMode="auto">
          <a:xfrm>
            <a:off x="2552700" y="3802063"/>
            <a:ext cx="2679700" cy="798512"/>
          </a:xfrm>
          <a:prstGeom prst="roundRect">
            <a:avLst>
              <a:gd name="adj" fmla="val 16667"/>
            </a:avLst>
          </a:prstGeom>
          <a:solidFill>
            <a:srgbClr val="E3DCD5"/>
          </a:solidFill>
          <a:ln w="41275" algn="ctr">
            <a:solidFill>
              <a:srgbClr val="E3DCD5"/>
            </a:solidFill>
            <a:round/>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64521" name="Rounded Rectangle 22"/>
          <p:cNvSpPr>
            <a:spLocks noChangeArrowheads="1"/>
          </p:cNvSpPr>
          <p:nvPr/>
        </p:nvSpPr>
        <p:spPr bwMode="auto">
          <a:xfrm>
            <a:off x="2562225" y="3211513"/>
            <a:ext cx="2660650" cy="1052512"/>
          </a:xfrm>
          <a:prstGeom prst="roundRect">
            <a:avLst>
              <a:gd name="adj" fmla="val 16667"/>
            </a:avLst>
          </a:prstGeom>
          <a:solidFill>
            <a:schemeClr val="bg1"/>
          </a:solidFill>
          <a:ln w="41275" algn="ctr">
            <a:solidFill>
              <a:srgbClr val="E3DCD5"/>
            </a:solidFill>
            <a:round/>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64522" name="Rectangle 2"/>
          <p:cNvSpPr>
            <a:spLocks noGrp="1" noChangeArrowheads="1"/>
          </p:cNvSpPr>
          <p:nvPr>
            <p:ph type="title"/>
          </p:nvPr>
        </p:nvSpPr>
        <p:spPr/>
        <p:txBody>
          <a:bodyPr/>
          <a:lstStyle/>
          <a:p>
            <a:r>
              <a:rPr lang="en-US" smtClean="0"/>
              <a:t>The StratosNexus™ Network</a:t>
            </a:r>
            <a:r>
              <a:rPr lang="nl-NL" smtClean="0"/>
              <a:t> for I-4 Services</a:t>
            </a:r>
            <a:endParaRPr lang="en-US" smtClean="0"/>
          </a:p>
        </p:txBody>
      </p:sp>
      <p:sp>
        <p:nvSpPr>
          <p:cNvPr id="64523" name="Rounded Rectangle 22"/>
          <p:cNvSpPr>
            <a:spLocks noChangeArrowheads="1"/>
          </p:cNvSpPr>
          <p:nvPr/>
        </p:nvSpPr>
        <p:spPr bwMode="auto">
          <a:xfrm>
            <a:off x="47625" y="3192463"/>
            <a:ext cx="1282700" cy="1427162"/>
          </a:xfrm>
          <a:prstGeom prst="roundRect">
            <a:avLst>
              <a:gd name="adj" fmla="val 16667"/>
            </a:avLst>
          </a:prstGeom>
          <a:noFill/>
          <a:ln w="41275" algn="ctr">
            <a:solidFill>
              <a:srgbClr val="E3DCD5"/>
            </a:solidFill>
            <a:round/>
            <a:headEnd/>
            <a:tailEnd/>
          </a:ln>
        </p:spPr>
        <p:txBody>
          <a:bodyPr/>
          <a:lstStyle/>
          <a:p>
            <a:endParaRPr lang="en-US"/>
          </a:p>
        </p:txBody>
      </p:sp>
      <p:pic>
        <p:nvPicPr>
          <p:cNvPr id="64524" name="Picture 944"/>
          <p:cNvPicPr>
            <a:picLocks noChangeAspect="1" noChangeArrowheads="1"/>
          </p:cNvPicPr>
          <p:nvPr/>
        </p:nvPicPr>
        <p:blipFill>
          <a:blip r:embed="rId4" cstate="print"/>
          <a:srcRect/>
          <a:stretch>
            <a:fillRect/>
          </a:stretch>
        </p:blipFill>
        <p:spPr bwMode="auto">
          <a:xfrm>
            <a:off x="619125" y="1901825"/>
            <a:ext cx="1533525" cy="677863"/>
          </a:xfrm>
          <a:prstGeom prst="rect">
            <a:avLst/>
          </a:prstGeom>
          <a:noFill/>
          <a:ln w="9525">
            <a:noFill/>
            <a:miter lim="800000"/>
            <a:headEnd/>
            <a:tailEnd/>
          </a:ln>
        </p:spPr>
      </p:pic>
      <p:pic>
        <p:nvPicPr>
          <p:cNvPr id="64525" name="Picture 51" descr="http://www.freeclipartnow.com/d/16593-2/satellite-dish.jpg"/>
          <p:cNvPicPr>
            <a:picLocks noChangeAspect="1" noChangeArrowheads="1"/>
          </p:cNvPicPr>
          <p:nvPr/>
        </p:nvPicPr>
        <p:blipFill>
          <a:blip r:embed="rId5" cstate="print"/>
          <a:srcRect/>
          <a:stretch>
            <a:fillRect/>
          </a:stretch>
        </p:blipFill>
        <p:spPr bwMode="auto">
          <a:xfrm>
            <a:off x="1652588" y="3506788"/>
            <a:ext cx="457200" cy="606425"/>
          </a:xfrm>
          <a:prstGeom prst="rect">
            <a:avLst/>
          </a:prstGeom>
          <a:noFill/>
          <a:ln w="9525">
            <a:noFill/>
            <a:miter lim="800000"/>
            <a:headEnd/>
            <a:tailEnd/>
          </a:ln>
        </p:spPr>
      </p:pic>
      <p:pic>
        <p:nvPicPr>
          <p:cNvPr id="64526" name="Picture 48"/>
          <p:cNvPicPr>
            <a:picLocks noChangeAspect="1" noChangeArrowheads="1"/>
          </p:cNvPicPr>
          <p:nvPr/>
        </p:nvPicPr>
        <p:blipFill>
          <a:blip r:embed="rId6" cstate="print"/>
          <a:srcRect/>
          <a:stretch>
            <a:fillRect/>
          </a:stretch>
        </p:blipFill>
        <p:spPr bwMode="auto">
          <a:xfrm>
            <a:off x="414338" y="3294063"/>
            <a:ext cx="500062" cy="371475"/>
          </a:xfrm>
          <a:prstGeom prst="rect">
            <a:avLst/>
          </a:prstGeom>
          <a:noFill/>
          <a:ln w="9525">
            <a:noFill/>
            <a:miter lim="800000"/>
            <a:headEnd/>
            <a:tailEnd/>
          </a:ln>
        </p:spPr>
      </p:pic>
      <p:pic>
        <p:nvPicPr>
          <p:cNvPr id="64527" name="Picture 138" descr="http://www.tightsolutions.com/Images/server%20icon.png"/>
          <p:cNvPicPr>
            <a:picLocks noChangeAspect="1" noChangeArrowheads="1"/>
          </p:cNvPicPr>
          <p:nvPr/>
        </p:nvPicPr>
        <p:blipFill>
          <a:blip r:embed="rId7" cstate="print"/>
          <a:srcRect/>
          <a:stretch>
            <a:fillRect/>
          </a:stretch>
        </p:blipFill>
        <p:spPr bwMode="auto">
          <a:xfrm>
            <a:off x="2763838" y="3300413"/>
            <a:ext cx="635000" cy="635000"/>
          </a:xfrm>
          <a:prstGeom prst="rect">
            <a:avLst/>
          </a:prstGeom>
          <a:noFill/>
          <a:ln w="9525">
            <a:noFill/>
            <a:miter lim="800000"/>
            <a:headEnd/>
            <a:tailEnd/>
          </a:ln>
        </p:spPr>
      </p:pic>
      <p:sp>
        <p:nvSpPr>
          <p:cNvPr id="9" name="Text Box 40"/>
          <p:cNvSpPr txBox="1">
            <a:spLocks noChangeArrowheads="1"/>
          </p:cNvSpPr>
          <p:nvPr/>
        </p:nvSpPr>
        <p:spPr bwMode="auto">
          <a:xfrm>
            <a:off x="3130550" y="4300538"/>
            <a:ext cx="1489075" cy="246062"/>
          </a:xfrm>
          <a:prstGeom prst="rect">
            <a:avLst/>
          </a:prstGeom>
          <a:noFill/>
          <a:ln w="9525" algn="ctr">
            <a:noFill/>
            <a:miter lim="800000"/>
            <a:headEnd/>
            <a:tailEnd/>
          </a:ln>
        </p:spPr>
        <p:txBody>
          <a:bodyPr anchorCtr="1">
            <a:spAutoFit/>
          </a:bodyPr>
          <a:lstStyle/>
          <a:p>
            <a:pPr algn="ctr">
              <a:spcBef>
                <a:spcPct val="50000"/>
              </a:spcBef>
              <a:defRPr/>
            </a:pPr>
            <a:r>
              <a:rPr lang="en-GB" sz="1000" dirty="0">
                <a:solidFill>
                  <a:schemeClr val="bg2">
                    <a:lumMod val="75000"/>
                  </a:schemeClr>
                </a:solidFill>
                <a:latin typeface="Tahoma" pitchFamily="34" charset="0"/>
              </a:rPr>
              <a:t>Stratos </a:t>
            </a:r>
            <a:r>
              <a:rPr lang="en-GB" sz="1000" dirty="0" err="1">
                <a:solidFill>
                  <a:schemeClr val="bg2">
                    <a:lumMod val="75000"/>
                  </a:schemeClr>
                </a:solidFill>
                <a:latin typeface="Tahoma" pitchFamily="34" charset="0"/>
              </a:rPr>
              <a:t>PoP</a:t>
            </a:r>
            <a:endParaRPr lang="en-GB" sz="1000" dirty="0">
              <a:solidFill>
                <a:schemeClr val="bg2">
                  <a:lumMod val="75000"/>
                </a:schemeClr>
              </a:solidFill>
              <a:latin typeface="Tahoma" pitchFamily="34" charset="0"/>
            </a:endParaRPr>
          </a:p>
        </p:txBody>
      </p:sp>
      <p:sp>
        <p:nvSpPr>
          <p:cNvPr id="10" name="Text Box 40"/>
          <p:cNvSpPr txBox="1">
            <a:spLocks noChangeArrowheads="1"/>
          </p:cNvSpPr>
          <p:nvPr/>
        </p:nvSpPr>
        <p:spPr bwMode="auto">
          <a:xfrm>
            <a:off x="811213" y="2571750"/>
            <a:ext cx="989012" cy="246063"/>
          </a:xfrm>
          <a:prstGeom prst="rect">
            <a:avLst/>
          </a:prstGeom>
          <a:noFill/>
          <a:ln w="9525" algn="ctr">
            <a:noFill/>
            <a:miter lim="800000"/>
            <a:headEnd/>
            <a:tailEnd/>
          </a:ln>
        </p:spPr>
        <p:txBody>
          <a:bodyPr anchorCtr="1">
            <a:spAutoFit/>
          </a:bodyPr>
          <a:lstStyle/>
          <a:p>
            <a:pPr algn="ctr">
              <a:spcBef>
                <a:spcPct val="50000"/>
              </a:spcBef>
              <a:defRPr/>
            </a:pPr>
            <a:r>
              <a:rPr lang="en-GB" sz="1000" dirty="0">
                <a:solidFill>
                  <a:schemeClr val="bg2">
                    <a:lumMod val="75000"/>
                  </a:schemeClr>
                </a:solidFill>
                <a:latin typeface="Tahoma" pitchFamily="34" charset="0"/>
              </a:rPr>
              <a:t>I-4 Satellite</a:t>
            </a:r>
          </a:p>
        </p:txBody>
      </p:sp>
      <p:sp>
        <p:nvSpPr>
          <p:cNvPr id="11" name="Text Box 40"/>
          <p:cNvSpPr txBox="1">
            <a:spLocks noChangeArrowheads="1"/>
          </p:cNvSpPr>
          <p:nvPr/>
        </p:nvSpPr>
        <p:spPr bwMode="auto">
          <a:xfrm>
            <a:off x="1298575" y="4213225"/>
            <a:ext cx="1292225" cy="400050"/>
          </a:xfrm>
          <a:prstGeom prst="rect">
            <a:avLst/>
          </a:prstGeom>
          <a:noFill/>
          <a:ln w="9525" algn="ctr">
            <a:noFill/>
            <a:miter lim="800000"/>
            <a:headEnd/>
            <a:tailEnd/>
          </a:ln>
        </p:spPr>
        <p:txBody>
          <a:bodyPr anchorCtr="1">
            <a:spAutoFit/>
          </a:bodyPr>
          <a:lstStyle/>
          <a:p>
            <a:pPr algn="ctr">
              <a:spcBef>
                <a:spcPts val="0"/>
              </a:spcBef>
              <a:defRPr/>
            </a:pPr>
            <a:r>
              <a:rPr lang="en-GB" sz="1000" dirty="0">
                <a:solidFill>
                  <a:schemeClr val="bg2">
                    <a:lumMod val="75000"/>
                  </a:schemeClr>
                </a:solidFill>
                <a:latin typeface="Tahoma" pitchFamily="34" charset="0"/>
              </a:rPr>
              <a:t>Inmarsat</a:t>
            </a:r>
          </a:p>
          <a:p>
            <a:pPr algn="ctr">
              <a:spcBef>
                <a:spcPts val="0"/>
              </a:spcBef>
              <a:defRPr/>
            </a:pPr>
            <a:r>
              <a:rPr lang="en-GB" sz="1000" dirty="0">
                <a:solidFill>
                  <a:schemeClr val="bg2">
                    <a:lumMod val="75000"/>
                  </a:schemeClr>
                </a:solidFill>
                <a:latin typeface="Tahoma" pitchFamily="34" charset="0"/>
              </a:rPr>
              <a:t>SAS</a:t>
            </a:r>
          </a:p>
        </p:txBody>
      </p:sp>
      <p:sp>
        <p:nvSpPr>
          <p:cNvPr id="64531" name="Rounded Rectangle 22"/>
          <p:cNvSpPr>
            <a:spLocks noChangeArrowheads="1"/>
          </p:cNvSpPr>
          <p:nvPr/>
        </p:nvSpPr>
        <p:spPr bwMode="auto">
          <a:xfrm>
            <a:off x="5692775" y="1944688"/>
            <a:ext cx="1492250" cy="846137"/>
          </a:xfrm>
          <a:prstGeom prst="roundRect">
            <a:avLst>
              <a:gd name="adj" fmla="val 16667"/>
            </a:avLst>
          </a:prstGeom>
          <a:solidFill>
            <a:srgbClr val="E3DCD5"/>
          </a:solidFill>
          <a:ln w="41275" algn="ctr">
            <a:solidFill>
              <a:srgbClr val="E3DCD5"/>
            </a:solidFill>
            <a:round/>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4" name="Text Box 443"/>
          <p:cNvSpPr txBox="1">
            <a:spLocks noChangeArrowheads="1"/>
          </p:cNvSpPr>
          <p:nvPr/>
        </p:nvSpPr>
        <p:spPr bwMode="auto">
          <a:xfrm>
            <a:off x="5670550" y="2405063"/>
            <a:ext cx="1517650" cy="400050"/>
          </a:xfrm>
          <a:prstGeom prst="rect">
            <a:avLst/>
          </a:prstGeom>
          <a:noFill/>
          <a:ln w="3175">
            <a:noFill/>
            <a:miter lim="800000"/>
            <a:headEnd/>
            <a:tailEnd/>
          </a:ln>
        </p:spPr>
        <p:txBody>
          <a:bodyPr>
            <a:spAutoFit/>
          </a:bodyPr>
          <a:lstStyle/>
          <a:p>
            <a:pPr algn="ctr">
              <a:defRPr/>
            </a:pPr>
            <a:r>
              <a:rPr lang="en-GB" sz="1000" dirty="0" err="1">
                <a:solidFill>
                  <a:schemeClr val="bg2">
                    <a:lumMod val="75000"/>
                  </a:schemeClr>
                </a:solidFill>
                <a:latin typeface="Tahoma" pitchFamily="34" charset="0"/>
              </a:rPr>
              <a:t>StratosNexus</a:t>
            </a:r>
            <a:endParaRPr lang="en-GB" sz="1000" dirty="0">
              <a:solidFill>
                <a:schemeClr val="bg2">
                  <a:lumMod val="75000"/>
                </a:schemeClr>
              </a:solidFill>
              <a:latin typeface="Tahoma" pitchFamily="34" charset="0"/>
            </a:endParaRPr>
          </a:p>
          <a:p>
            <a:pPr algn="ctr">
              <a:defRPr/>
            </a:pPr>
            <a:r>
              <a:rPr lang="en-GB" sz="1000" b="0" dirty="0">
                <a:solidFill>
                  <a:schemeClr val="bg2">
                    <a:lumMod val="75000"/>
                  </a:schemeClr>
                </a:solidFill>
                <a:latin typeface="Tahoma" pitchFamily="34" charset="0"/>
              </a:rPr>
              <a:t>ATM or MPLS</a:t>
            </a:r>
          </a:p>
        </p:txBody>
      </p:sp>
      <p:sp>
        <p:nvSpPr>
          <p:cNvPr id="64533" name="Rounded Rectangle 22"/>
          <p:cNvSpPr>
            <a:spLocks noChangeArrowheads="1"/>
          </p:cNvSpPr>
          <p:nvPr/>
        </p:nvSpPr>
        <p:spPr bwMode="auto">
          <a:xfrm>
            <a:off x="5683250" y="1354138"/>
            <a:ext cx="1492250" cy="1052512"/>
          </a:xfrm>
          <a:prstGeom prst="roundRect">
            <a:avLst>
              <a:gd name="adj" fmla="val 16667"/>
            </a:avLst>
          </a:prstGeom>
          <a:solidFill>
            <a:schemeClr val="bg1"/>
          </a:solidFill>
          <a:ln w="41275" algn="ctr">
            <a:solidFill>
              <a:srgbClr val="E3DCD5"/>
            </a:solidFill>
            <a:round/>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cxnSp>
        <p:nvCxnSpPr>
          <p:cNvPr id="64534" name="Straight Connector 17"/>
          <p:cNvCxnSpPr>
            <a:cxnSpLocks noChangeShapeType="1"/>
          </p:cNvCxnSpPr>
          <p:nvPr/>
        </p:nvCxnSpPr>
        <p:spPr bwMode="auto">
          <a:xfrm>
            <a:off x="1457325" y="2819400"/>
            <a:ext cx="466725" cy="457200"/>
          </a:xfrm>
          <a:prstGeom prst="line">
            <a:avLst/>
          </a:prstGeom>
          <a:noFill/>
          <a:ln w="28575" cap="rnd" algn="ctr">
            <a:solidFill>
              <a:srgbClr val="CC0000"/>
            </a:solidFill>
            <a:prstDash val="sysDash"/>
            <a:round/>
            <a:headEnd/>
            <a:tailEnd/>
          </a:ln>
        </p:spPr>
      </p:cxnSp>
      <p:cxnSp>
        <p:nvCxnSpPr>
          <p:cNvPr id="64535" name="Straight Connector 18"/>
          <p:cNvCxnSpPr>
            <a:cxnSpLocks noChangeShapeType="1"/>
          </p:cNvCxnSpPr>
          <p:nvPr/>
        </p:nvCxnSpPr>
        <p:spPr bwMode="auto">
          <a:xfrm flipH="1">
            <a:off x="838200" y="2828925"/>
            <a:ext cx="466725" cy="457200"/>
          </a:xfrm>
          <a:prstGeom prst="line">
            <a:avLst/>
          </a:prstGeom>
          <a:noFill/>
          <a:ln w="28575" cap="rnd" algn="ctr">
            <a:solidFill>
              <a:srgbClr val="CC0000"/>
            </a:solidFill>
            <a:prstDash val="sysDash"/>
            <a:round/>
            <a:headEnd/>
            <a:tailEnd/>
          </a:ln>
        </p:spPr>
      </p:cxnSp>
      <p:sp>
        <p:nvSpPr>
          <p:cNvPr id="26" name="Text Box 40"/>
          <p:cNvSpPr txBox="1">
            <a:spLocks noChangeArrowheads="1"/>
          </p:cNvSpPr>
          <p:nvPr/>
        </p:nvSpPr>
        <p:spPr bwMode="auto">
          <a:xfrm>
            <a:off x="3455988" y="3841750"/>
            <a:ext cx="987425" cy="400050"/>
          </a:xfrm>
          <a:prstGeom prst="rect">
            <a:avLst/>
          </a:prstGeom>
          <a:noFill/>
          <a:ln w="9525" algn="ctr">
            <a:noFill/>
            <a:miter lim="800000"/>
            <a:headEnd/>
            <a:tailEnd/>
          </a:ln>
        </p:spPr>
        <p:txBody>
          <a:bodyPr anchorCtr="1">
            <a:spAutoFit/>
          </a:bodyPr>
          <a:lstStyle/>
          <a:p>
            <a:pPr algn="ctr">
              <a:spcBef>
                <a:spcPct val="50000"/>
              </a:spcBef>
              <a:defRPr/>
            </a:pPr>
            <a:r>
              <a:rPr lang="en-GB" sz="1000" dirty="0">
                <a:solidFill>
                  <a:schemeClr val="bg2">
                    <a:lumMod val="75000"/>
                  </a:schemeClr>
                </a:solidFill>
                <a:latin typeface="Tahoma" pitchFamily="34" charset="0"/>
              </a:rPr>
              <a:t>Stratos Dashboard</a:t>
            </a:r>
          </a:p>
        </p:txBody>
      </p:sp>
      <p:sp>
        <p:nvSpPr>
          <p:cNvPr id="64537" name="Rounded Rectangle 22"/>
          <p:cNvSpPr>
            <a:spLocks noChangeArrowheads="1"/>
          </p:cNvSpPr>
          <p:nvPr/>
        </p:nvSpPr>
        <p:spPr bwMode="auto">
          <a:xfrm>
            <a:off x="1428750" y="3192463"/>
            <a:ext cx="1016000" cy="1436687"/>
          </a:xfrm>
          <a:prstGeom prst="roundRect">
            <a:avLst>
              <a:gd name="adj" fmla="val 16667"/>
            </a:avLst>
          </a:prstGeom>
          <a:noFill/>
          <a:ln w="41275" algn="ctr">
            <a:solidFill>
              <a:srgbClr val="E3DCD5"/>
            </a:solidFill>
            <a:round/>
            <a:headEnd/>
            <a:tailEnd/>
          </a:ln>
        </p:spPr>
        <p:txBody>
          <a:bodyPr/>
          <a:lstStyle/>
          <a:p>
            <a:endParaRPr lang="en-US"/>
          </a:p>
        </p:txBody>
      </p:sp>
      <p:sp>
        <p:nvSpPr>
          <p:cNvPr id="64538" name="Rounded Rectangle 22"/>
          <p:cNvSpPr>
            <a:spLocks noChangeArrowheads="1"/>
          </p:cNvSpPr>
          <p:nvPr/>
        </p:nvSpPr>
        <p:spPr bwMode="auto">
          <a:xfrm>
            <a:off x="5730875" y="3763963"/>
            <a:ext cx="1492250" cy="808037"/>
          </a:xfrm>
          <a:prstGeom prst="roundRect">
            <a:avLst>
              <a:gd name="adj" fmla="val 16667"/>
            </a:avLst>
          </a:prstGeom>
          <a:solidFill>
            <a:srgbClr val="E3DCD5"/>
          </a:solidFill>
          <a:ln w="41275" algn="ctr">
            <a:solidFill>
              <a:srgbClr val="E3DCD5"/>
            </a:solidFill>
            <a:round/>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2" name="Text Box 443"/>
          <p:cNvSpPr txBox="1">
            <a:spLocks noChangeArrowheads="1"/>
          </p:cNvSpPr>
          <p:nvPr/>
        </p:nvSpPr>
        <p:spPr bwMode="auto">
          <a:xfrm>
            <a:off x="5708650" y="4224338"/>
            <a:ext cx="1517650" cy="246062"/>
          </a:xfrm>
          <a:prstGeom prst="rect">
            <a:avLst/>
          </a:prstGeom>
          <a:noFill/>
          <a:ln w="3175">
            <a:noFill/>
            <a:miter lim="800000"/>
            <a:headEnd/>
            <a:tailEnd/>
          </a:ln>
        </p:spPr>
        <p:txBody>
          <a:bodyPr>
            <a:spAutoFit/>
          </a:bodyPr>
          <a:lstStyle/>
          <a:p>
            <a:pPr algn="ctr">
              <a:defRPr/>
            </a:pPr>
            <a:r>
              <a:rPr lang="en-GB" sz="1000" dirty="0">
                <a:solidFill>
                  <a:schemeClr val="bg2">
                    <a:lumMod val="75000"/>
                  </a:schemeClr>
                </a:solidFill>
                <a:latin typeface="Tahoma" pitchFamily="34" charset="0"/>
              </a:rPr>
              <a:t>Internet</a:t>
            </a:r>
          </a:p>
        </p:txBody>
      </p:sp>
      <p:sp>
        <p:nvSpPr>
          <p:cNvPr id="64540" name="Rounded Rectangle 22"/>
          <p:cNvSpPr>
            <a:spLocks noChangeArrowheads="1"/>
          </p:cNvSpPr>
          <p:nvPr/>
        </p:nvSpPr>
        <p:spPr bwMode="auto">
          <a:xfrm>
            <a:off x="5721350" y="3173413"/>
            <a:ext cx="1492250" cy="1052512"/>
          </a:xfrm>
          <a:prstGeom prst="roundRect">
            <a:avLst>
              <a:gd name="adj" fmla="val 16667"/>
            </a:avLst>
          </a:prstGeom>
          <a:solidFill>
            <a:schemeClr val="bg1"/>
          </a:solidFill>
          <a:ln w="41275" algn="ctr">
            <a:solidFill>
              <a:srgbClr val="E3DCD5"/>
            </a:solidFill>
            <a:round/>
            <a:headEnd/>
            <a:tailEnd/>
          </a:ln>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64541" name="Picture 33"/>
          <p:cNvPicPr>
            <a:picLocks noChangeAspect="1" noChangeArrowheads="1"/>
          </p:cNvPicPr>
          <p:nvPr/>
        </p:nvPicPr>
        <p:blipFill>
          <a:blip r:embed="rId8" cstate="print"/>
          <a:srcRect/>
          <a:stretch>
            <a:fillRect/>
          </a:stretch>
        </p:blipFill>
        <p:spPr bwMode="auto">
          <a:xfrm>
            <a:off x="6021388" y="3259138"/>
            <a:ext cx="871537" cy="765175"/>
          </a:xfrm>
          <a:prstGeom prst="rect">
            <a:avLst/>
          </a:prstGeom>
          <a:noFill/>
          <a:ln w="9525">
            <a:noFill/>
            <a:miter lim="800000"/>
            <a:headEnd/>
            <a:tailEnd/>
          </a:ln>
        </p:spPr>
      </p:pic>
      <p:sp>
        <p:nvSpPr>
          <p:cNvPr id="38" name="Text Box 443"/>
          <p:cNvSpPr txBox="1">
            <a:spLocks noChangeArrowheads="1"/>
          </p:cNvSpPr>
          <p:nvPr/>
        </p:nvSpPr>
        <p:spPr bwMode="auto">
          <a:xfrm>
            <a:off x="5746750" y="5995988"/>
            <a:ext cx="1517650" cy="400050"/>
          </a:xfrm>
          <a:prstGeom prst="rect">
            <a:avLst/>
          </a:prstGeom>
          <a:noFill/>
          <a:ln w="3175">
            <a:noFill/>
            <a:miter lim="800000"/>
            <a:headEnd/>
            <a:tailEnd/>
          </a:ln>
        </p:spPr>
        <p:txBody>
          <a:bodyPr>
            <a:spAutoFit/>
          </a:bodyPr>
          <a:lstStyle/>
          <a:p>
            <a:pPr algn="ctr">
              <a:defRPr/>
            </a:pPr>
            <a:r>
              <a:rPr lang="en-GB" sz="1000" dirty="0">
                <a:solidFill>
                  <a:schemeClr val="bg2">
                    <a:lumMod val="75000"/>
                  </a:schemeClr>
                </a:solidFill>
                <a:latin typeface="Tahoma" pitchFamily="34" charset="0"/>
              </a:rPr>
              <a:t>ISDN</a:t>
            </a:r>
          </a:p>
          <a:p>
            <a:pPr algn="ctr">
              <a:defRPr/>
            </a:pPr>
            <a:r>
              <a:rPr lang="en-GB" sz="1000" b="0" dirty="0">
                <a:solidFill>
                  <a:schemeClr val="bg2">
                    <a:lumMod val="75000"/>
                  </a:schemeClr>
                </a:solidFill>
                <a:latin typeface="Tahoma" pitchFamily="34" charset="0"/>
              </a:rPr>
              <a:t>Dial On Demand</a:t>
            </a:r>
          </a:p>
        </p:txBody>
      </p:sp>
      <p:pic>
        <p:nvPicPr>
          <p:cNvPr id="64543" name="Picture 5" descr="http://www.fotosearch.com/bthumb/UNC/UNC265/u26427899.jpg"/>
          <p:cNvPicPr>
            <a:picLocks noChangeAspect="1" noChangeArrowheads="1"/>
          </p:cNvPicPr>
          <p:nvPr/>
        </p:nvPicPr>
        <p:blipFill>
          <a:blip r:embed="rId9" cstate="print"/>
          <a:srcRect/>
          <a:stretch>
            <a:fillRect/>
          </a:stretch>
        </p:blipFill>
        <p:spPr bwMode="auto">
          <a:xfrm>
            <a:off x="6083300" y="1549400"/>
            <a:ext cx="736600" cy="736600"/>
          </a:xfrm>
          <a:prstGeom prst="rect">
            <a:avLst/>
          </a:prstGeom>
          <a:noFill/>
          <a:ln w="9525">
            <a:noFill/>
            <a:miter lim="800000"/>
            <a:headEnd/>
            <a:tailEnd/>
          </a:ln>
        </p:spPr>
      </p:pic>
      <p:sp>
        <p:nvSpPr>
          <p:cNvPr id="44" name="Text Box 40"/>
          <p:cNvSpPr txBox="1">
            <a:spLocks noChangeArrowheads="1"/>
          </p:cNvSpPr>
          <p:nvPr/>
        </p:nvSpPr>
        <p:spPr bwMode="auto">
          <a:xfrm>
            <a:off x="4284663" y="3841750"/>
            <a:ext cx="987425" cy="400050"/>
          </a:xfrm>
          <a:prstGeom prst="rect">
            <a:avLst/>
          </a:prstGeom>
          <a:noFill/>
          <a:ln w="9525" algn="ctr">
            <a:noFill/>
            <a:miter lim="800000"/>
            <a:headEnd/>
            <a:tailEnd/>
          </a:ln>
        </p:spPr>
        <p:txBody>
          <a:bodyPr anchorCtr="1">
            <a:spAutoFit/>
          </a:bodyPr>
          <a:lstStyle/>
          <a:p>
            <a:pPr algn="ctr">
              <a:spcBef>
                <a:spcPct val="50000"/>
              </a:spcBef>
              <a:defRPr/>
            </a:pPr>
            <a:r>
              <a:rPr lang="en-GB" sz="1000" dirty="0">
                <a:solidFill>
                  <a:schemeClr val="bg2">
                    <a:lumMod val="75000"/>
                  </a:schemeClr>
                </a:solidFill>
                <a:latin typeface="Tahoma" pitchFamily="34" charset="0"/>
              </a:rPr>
              <a:t>Stratos Trench</a:t>
            </a:r>
          </a:p>
        </p:txBody>
      </p:sp>
      <p:pic>
        <p:nvPicPr>
          <p:cNvPr id="64545" name="Picture 8" descr="U:\clipart\FirewallNoWifi.png"/>
          <p:cNvPicPr>
            <a:picLocks noChangeAspect="1" noChangeArrowheads="1"/>
          </p:cNvPicPr>
          <p:nvPr/>
        </p:nvPicPr>
        <p:blipFill>
          <a:blip r:embed="rId10" cstate="print"/>
          <a:srcRect/>
          <a:stretch>
            <a:fillRect/>
          </a:stretch>
        </p:blipFill>
        <p:spPr bwMode="auto">
          <a:xfrm>
            <a:off x="4592638" y="3362325"/>
            <a:ext cx="338137" cy="476250"/>
          </a:xfrm>
          <a:prstGeom prst="rect">
            <a:avLst/>
          </a:prstGeom>
          <a:noFill/>
          <a:ln w="9525">
            <a:noFill/>
            <a:miter lim="800000"/>
            <a:headEnd/>
            <a:tailEnd/>
          </a:ln>
        </p:spPr>
      </p:pic>
      <p:pic>
        <p:nvPicPr>
          <p:cNvPr id="64546" name="Picture 10" descr="http://af-design.com/blog/wp-content/uploads/2008/10/database_server_icon_visio.png"/>
          <p:cNvPicPr>
            <a:picLocks noChangeAspect="1" noChangeArrowheads="1"/>
          </p:cNvPicPr>
          <p:nvPr/>
        </p:nvPicPr>
        <p:blipFill>
          <a:blip r:embed="rId11" cstate="print"/>
          <a:srcRect/>
          <a:stretch>
            <a:fillRect/>
          </a:stretch>
        </p:blipFill>
        <p:spPr bwMode="auto">
          <a:xfrm>
            <a:off x="3778250" y="3371850"/>
            <a:ext cx="344488" cy="454025"/>
          </a:xfrm>
          <a:prstGeom prst="rect">
            <a:avLst/>
          </a:prstGeom>
          <a:noFill/>
          <a:ln w="9525">
            <a:noFill/>
            <a:miter lim="800000"/>
            <a:headEnd/>
            <a:tailEnd/>
          </a:ln>
        </p:spPr>
      </p:pic>
      <p:pic>
        <p:nvPicPr>
          <p:cNvPr id="64547" name="Picture 949" descr="http://www.fotosearch.com/bthumb/UNC/UNC244/u27078602.jpg"/>
          <p:cNvPicPr>
            <a:picLocks noChangeAspect="1" noChangeArrowheads="1"/>
          </p:cNvPicPr>
          <p:nvPr/>
        </p:nvPicPr>
        <p:blipFill>
          <a:blip r:embed="rId12" cstate="print"/>
          <a:srcRect/>
          <a:stretch>
            <a:fillRect/>
          </a:stretch>
        </p:blipFill>
        <p:spPr bwMode="auto">
          <a:xfrm>
            <a:off x="7718425" y="895350"/>
            <a:ext cx="593725" cy="538163"/>
          </a:xfrm>
          <a:prstGeom prst="rect">
            <a:avLst/>
          </a:prstGeom>
          <a:noFill/>
          <a:ln w="9525">
            <a:noFill/>
            <a:miter lim="800000"/>
            <a:headEnd/>
            <a:tailEnd/>
          </a:ln>
        </p:spPr>
      </p:pic>
      <p:sp>
        <p:nvSpPr>
          <p:cNvPr id="50" name="Text Box 40"/>
          <p:cNvSpPr txBox="1">
            <a:spLocks noChangeArrowheads="1"/>
          </p:cNvSpPr>
          <p:nvPr/>
        </p:nvSpPr>
        <p:spPr bwMode="auto">
          <a:xfrm>
            <a:off x="8199438" y="838200"/>
            <a:ext cx="935037" cy="554038"/>
          </a:xfrm>
          <a:prstGeom prst="rect">
            <a:avLst/>
          </a:prstGeom>
          <a:noFill/>
          <a:ln w="9525" algn="ctr">
            <a:noFill/>
            <a:miter lim="800000"/>
            <a:headEnd/>
            <a:tailEnd/>
          </a:ln>
        </p:spPr>
        <p:txBody>
          <a:bodyPr anchorCtr="1">
            <a:spAutoFit/>
          </a:bodyPr>
          <a:lstStyle/>
          <a:p>
            <a:pPr>
              <a:spcBef>
                <a:spcPct val="50000"/>
              </a:spcBef>
              <a:defRPr/>
            </a:pPr>
            <a:r>
              <a:rPr lang="en-GB" sz="1000" dirty="0">
                <a:solidFill>
                  <a:schemeClr val="bg2">
                    <a:lumMod val="75000"/>
                  </a:schemeClr>
                </a:solidFill>
                <a:latin typeface="Tahoma" pitchFamily="34" charset="0"/>
              </a:rPr>
              <a:t>Customer Network Americas</a:t>
            </a:r>
          </a:p>
        </p:txBody>
      </p:sp>
      <p:pic>
        <p:nvPicPr>
          <p:cNvPr id="64549" name="Picture 949" descr="http://www.fotosearch.com/bthumb/UNC/UNC244/u27078602.jpg"/>
          <p:cNvPicPr>
            <a:picLocks noChangeAspect="1" noChangeArrowheads="1"/>
          </p:cNvPicPr>
          <p:nvPr/>
        </p:nvPicPr>
        <p:blipFill>
          <a:blip r:embed="rId13" cstate="print"/>
          <a:srcRect/>
          <a:stretch>
            <a:fillRect/>
          </a:stretch>
        </p:blipFill>
        <p:spPr bwMode="auto">
          <a:xfrm>
            <a:off x="7956550" y="5154613"/>
            <a:ext cx="771525" cy="698500"/>
          </a:xfrm>
          <a:prstGeom prst="rect">
            <a:avLst/>
          </a:prstGeom>
          <a:noFill/>
          <a:ln w="9525">
            <a:noFill/>
            <a:miter lim="800000"/>
            <a:headEnd/>
            <a:tailEnd/>
          </a:ln>
        </p:spPr>
      </p:pic>
      <p:sp>
        <p:nvSpPr>
          <p:cNvPr id="53" name="Text Box 40"/>
          <p:cNvSpPr txBox="1">
            <a:spLocks noChangeArrowheads="1"/>
          </p:cNvSpPr>
          <p:nvPr/>
        </p:nvSpPr>
        <p:spPr bwMode="auto">
          <a:xfrm>
            <a:off x="7726363" y="5842000"/>
            <a:ext cx="1216025" cy="400050"/>
          </a:xfrm>
          <a:prstGeom prst="rect">
            <a:avLst/>
          </a:prstGeom>
          <a:noFill/>
          <a:ln w="9525" algn="ctr">
            <a:noFill/>
            <a:miter lim="800000"/>
            <a:headEnd/>
            <a:tailEnd/>
          </a:ln>
        </p:spPr>
        <p:txBody>
          <a:bodyPr anchorCtr="1">
            <a:spAutoFit/>
          </a:bodyPr>
          <a:lstStyle/>
          <a:p>
            <a:pPr algn="ctr">
              <a:spcBef>
                <a:spcPct val="50000"/>
              </a:spcBef>
              <a:defRPr/>
            </a:pPr>
            <a:r>
              <a:rPr lang="en-GB" sz="1000" dirty="0">
                <a:solidFill>
                  <a:schemeClr val="bg2">
                    <a:lumMod val="75000"/>
                  </a:schemeClr>
                </a:solidFill>
                <a:latin typeface="Tahoma" pitchFamily="34" charset="0"/>
              </a:rPr>
              <a:t>Customer Network</a:t>
            </a:r>
          </a:p>
        </p:txBody>
      </p:sp>
      <p:pic>
        <p:nvPicPr>
          <p:cNvPr id="64551" name="Picture 949" descr="http://www.fotosearch.com/bthumb/UNC/UNC244/u27078602.jpg"/>
          <p:cNvPicPr>
            <a:picLocks noChangeAspect="1" noChangeArrowheads="1"/>
          </p:cNvPicPr>
          <p:nvPr/>
        </p:nvPicPr>
        <p:blipFill>
          <a:blip r:embed="rId13" cstate="print"/>
          <a:srcRect/>
          <a:stretch>
            <a:fillRect/>
          </a:stretch>
        </p:blipFill>
        <p:spPr bwMode="auto">
          <a:xfrm>
            <a:off x="7937500" y="3354388"/>
            <a:ext cx="771525" cy="698500"/>
          </a:xfrm>
          <a:prstGeom prst="rect">
            <a:avLst/>
          </a:prstGeom>
          <a:noFill/>
          <a:ln w="9525">
            <a:noFill/>
            <a:miter lim="800000"/>
            <a:headEnd/>
            <a:tailEnd/>
          </a:ln>
        </p:spPr>
      </p:pic>
      <p:sp>
        <p:nvSpPr>
          <p:cNvPr id="55" name="Text Box 40"/>
          <p:cNvSpPr txBox="1">
            <a:spLocks noChangeArrowheads="1"/>
          </p:cNvSpPr>
          <p:nvPr/>
        </p:nvSpPr>
        <p:spPr bwMode="auto">
          <a:xfrm>
            <a:off x="7707313" y="3994150"/>
            <a:ext cx="1216025" cy="400050"/>
          </a:xfrm>
          <a:prstGeom prst="rect">
            <a:avLst/>
          </a:prstGeom>
          <a:noFill/>
          <a:ln w="9525" algn="ctr">
            <a:noFill/>
            <a:miter lim="800000"/>
            <a:headEnd/>
            <a:tailEnd/>
          </a:ln>
        </p:spPr>
        <p:txBody>
          <a:bodyPr anchorCtr="1">
            <a:spAutoFit/>
          </a:bodyPr>
          <a:lstStyle/>
          <a:p>
            <a:pPr algn="ctr">
              <a:spcBef>
                <a:spcPct val="50000"/>
              </a:spcBef>
              <a:defRPr/>
            </a:pPr>
            <a:r>
              <a:rPr lang="en-GB" sz="1000" dirty="0">
                <a:solidFill>
                  <a:schemeClr val="bg2">
                    <a:lumMod val="75000"/>
                  </a:schemeClr>
                </a:solidFill>
                <a:latin typeface="Tahoma" pitchFamily="34" charset="0"/>
              </a:rPr>
              <a:t>Customer Network</a:t>
            </a:r>
          </a:p>
        </p:txBody>
      </p:sp>
      <p:cxnSp>
        <p:nvCxnSpPr>
          <p:cNvPr id="64553" name="Elbow Connector 72"/>
          <p:cNvCxnSpPr>
            <a:cxnSpLocks noChangeShapeType="1"/>
          </p:cNvCxnSpPr>
          <p:nvPr/>
        </p:nvCxnSpPr>
        <p:spPr bwMode="auto">
          <a:xfrm flipV="1">
            <a:off x="5222875" y="3724275"/>
            <a:ext cx="739775" cy="80963"/>
          </a:xfrm>
          <a:prstGeom prst="bentConnector3">
            <a:avLst>
              <a:gd name="adj1" fmla="val 25560"/>
            </a:avLst>
          </a:prstGeom>
          <a:noFill/>
          <a:ln w="25400" algn="ctr">
            <a:solidFill>
              <a:srgbClr val="7030A0"/>
            </a:solidFill>
            <a:round/>
            <a:headEnd/>
            <a:tailEnd type="triangle" w="lg" len="lg"/>
          </a:ln>
        </p:spPr>
      </p:cxnSp>
      <p:pic>
        <p:nvPicPr>
          <p:cNvPr id="64554" name="Picture 11" descr="U:\clipart\firewall1.jpg"/>
          <p:cNvPicPr>
            <a:picLocks noChangeAspect="1" noChangeArrowheads="1"/>
          </p:cNvPicPr>
          <p:nvPr/>
        </p:nvPicPr>
        <p:blipFill>
          <a:blip r:embed="rId14" cstate="print"/>
          <a:srcRect/>
          <a:stretch>
            <a:fillRect/>
          </a:stretch>
        </p:blipFill>
        <p:spPr bwMode="auto">
          <a:xfrm>
            <a:off x="5060950" y="3467100"/>
            <a:ext cx="423863" cy="403225"/>
          </a:xfrm>
          <a:prstGeom prst="rect">
            <a:avLst/>
          </a:prstGeom>
          <a:noFill/>
          <a:ln w="9525">
            <a:noFill/>
            <a:miter lim="800000"/>
            <a:headEnd/>
            <a:tailEnd/>
          </a:ln>
        </p:spPr>
      </p:pic>
      <p:pic>
        <p:nvPicPr>
          <p:cNvPr id="64555" name="Picture 949" descr="http://www.fotosearch.com/bthumb/UNC/UNC244/u27078602.jpg"/>
          <p:cNvPicPr>
            <a:picLocks noChangeAspect="1" noChangeArrowheads="1"/>
          </p:cNvPicPr>
          <p:nvPr/>
        </p:nvPicPr>
        <p:blipFill>
          <a:blip r:embed="rId12" cstate="print"/>
          <a:srcRect/>
          <a:stretch>
            <a:fillRect/>
          </a:stretch>
        </p:blipFill>
        <p:spPr bwMode="auto">
          <a:xfrm>
            <a:off x="7699375" y="1628775"/>
            <a:ext cx="593725" cy="538163"/>
          </a:xfrm>
          <a:prstGeom prst="rect">
            <a:avLst/>
          </a:prstGeom>
          <a:noFill/>
          <a:ln w="9525">
            <a:noFill/>
            <a:miter lim="800000"/>
            <a:headEnd/>
            <a:tailEnd/>
          </a:ln>
        </p:spPr>
      </p:pic>
      <p:sp>
        <p:nvSpPr>
          <p:cNvPr id="79" name="Text Box 40"/>
          <p:cNvSpPr txBox="1">
            <a:spLocks noChangeArrowheads="1"/>
          </p:cNvSpPr>
          <p:nvPr/>
        </p:nvSpPr>
        <p:spPr bwMode="auto">
          <a:xfrm>
            <a:off x="8202613" y="1581150"/>
            <a:ext cx="935037" cy="554038"/>
          </a:xfrm>
          <a:prstGeom prst="rect">
            <a:avLst/>
          </a:prstGeom>
          <a:noFill/>
          <a:ln w="9525" algn="ctr">
            <a:noFill/>
            <a:miter lim="800000"/>
            <a:headEnd/>
            <a:tailEnd/>
          </a:ln>
        </p:spPr>
        <p:txBody>
          <a:bodyPr anchorCtr="1">
            <a:spAutoFit/>
          </a:bodyPr>
          <a:lstStyle/>
          <a:p>
            <a:pPr>
              <a:spcBef>
                <a:spcPct val="50000"/>
              </a:spcBef>
              <a:defRPr/>
            </a:pPr>
            <a:r>
              <a:rPr lang="en-GB" sz="1000" dirty="0">
                <a:solidFill>
                  <a:schemeClr val="bg2">
                    <a:lumMod val="75000"/>
                  </a:schemeClr>
                </a:solidFill>
                <a:latin typeface="Tahoma" pitchFamily="34" charset="0"/>
              </a:rPr>
              <a:t>Customer Network </a:t>
            </a:r>
            <a:r>
              <a:rPr lang="en-GB" sz="1000" dirty="0" err="1">
                <a:solidFill>
                  <a:schemeClr val="bg2">
                    <a:lumMod val="75000"/>
                  </a:schemeClr>
                </a:solidFill>
                <a:latin typeface="Tahoma" pitchFamily="34" charset="0"/>
              </a:rPr>
              <a:t>AsiaPac</a:t>
            </a:r>
            <a:endParaRPr lang="en-GB" sz="1000" dirty="0">
              <a:solidFill>
                <a:schemeClr val="bg2">
                  <a:lumMod val="75000"/>
                </a:schemeClr>
              </a:solidFill>
              <a:latin typeface="Tahoma" pitchFamily="34" charset="0"/>
            </a:endParaRPr>
          </a:p>
        </p:txBody>
      </p:sp>
      <p:pic>
        <p:nvPicPr>
          <p:cNvPr id="64557" name="Picture 949" descr="http://www.fotosearch.com/bthumb/UNC/UNC244/u27078602.jpg"/>
          <p:cNvPicPr>
            <a:picLocks noChangeAspect="1" noChangeArrowheads="1"/>
          </p:cNvPicPr>
          <p:nvPr/>
        </p:nvPicPr>
        <p:blipFill>
          <a:blip r:embed="rId12" cstate="print"/>
          <a:srcRect/>
          <a:stretch>
            <a:fillRect/>
          </a:stretch>
        </p:blipFill>
        <p:spPr bwMode="auto">
          <a:xfrm>
            <a:off x="7724775" y="2419350"/>
            <a:ext cx="593725" cy="538163"/>
          </a:xfrm>
          <a:prstGeom prst="rect">
            <a:avLst/>
          </a:prstGeom>
          <a:noFill/>
          <a:ln w="9525">
            <a:noFill/>
            <a:miter lim="800000"/>
            <a:headEnd/>
            <a:tailEnd/>
          </a:ln>
        </p:spPr>
      </p:pic>
      <p:sp>
        <p:nvSpPr>
          <p:cNvPr id="81" name="Text Box 40"/>
          <p:cNvSpPr txBox="1">
            <a:spLocks noChangeArrowheads="1"/>
          </p:cNvSpPr>
          <p:nvPr/>
        </p:nvSpPr>
        <p:spPr bwMode="auto">
          <a:xfrm>
            <a:off x="8199438" y="2352675"/>
            <a:ext cx="935037" cy="554038"/>
          </a:xfrm>
          <a:prstGeom prst="rect">
            <a:avLst/>
          </a:prstGeom>
          <a:noFill/>
          <a:ln w="9525" algn="ctr">
            <a:noFill/>
            <a:miter lim="800000"/>
            <a:headEnd/>
            <a:tailEnd/>
          </a:ln>
        </p:spPr>
        <p:txBody>
          <a:bodyPr anchorCtr="1">
            <a:spAutoFit/>
          </a:bodyPr>
          <a:lstStyle/>
          <a:p>
            <a:pPr>
              <a:spcBef>
                <a:spcPct val="50000"/>
              </a:spcBef>
              <a:defRPr/>
            </a:pPr>
            <a:r>
              <a:rPr lang="en-GB" sz="1000" dirty="0">
                <a:solidFill>
                  <a:schemeClr val="bg2">
                    <a:lumMod val="75000"/>
                  </a:schemeClr>
                </a:solidFill>
                <a:latin typeface="Tahoma" pitchFamily="34" charset="0"/>
              </a:rPr>
              <a:t>Customer Network Europe</a:t>
            </a:r>
          </a:p>
        </p:txBody>
      </p:sp>
      <p:cxnSp>
        <p:nvCxnSpPr>
          <p:cNvPr id="64559" name="Straight Arrow Connector 132"/>
          <p:cNvCxnSpPr>
            <a:cxnSpLocks noChangeShapeType="1"/>
          </p:cNvCxnSpPr>
          <p:nvPr/>
        </p:nvCxnSpPr>
        <p:spPr bwMode="auto">
          <a:xfrm flipV="1">
            <a:off x="7172325" y="1258888"/>
            <a:ext cx="546100" cy="322262"/>
          </a:xfrm>
          <a:prstGeom prst="straightConnector1">
            <a:avLst/>
          </a:prstGeom>
          <a:noFill/>
          <a:ln w="25400" algn="ctr">
            <a:solidFill>
              <a:srgbClr val="0070C0"/>
            </a:solidFill>
            <a:round/>
            <a:headEnd/>
            <a:tailEnd type="triangle" w="lg" len="lg"/>
          </a:ln>
        </p:spPr>
      </p:cxnSp>
      <p:cxnSp>
        <p:nvCxnSpPr>
          <p:cNvPr id="64560" name="Straight Arrow Connector 134"/>
          <p:cNvCxnSpPr>
            <a:cxnSpLocks noChangeShapeType="1"/>
          </p:cNvCxnSpPr>
          <p:nvPr/>
        </p:nvCxnSpPr>
        <p:spPr bwMode="auto">
          <a:xfrm flipV="1">
            <a:off x="7175500" y="1905000"/>
            <a:ext cx="463550" cy="4763"/>
          </a:xfrm>
          <a:prstGeom prst="straightConnector1">
            <a:avLst/>
          </a:prstGeom>
          <a:noFill/>
          <a:ln w="25400" algn="ctr">
            <a:solidFill>
              <a:srgbClr val="0070C0"/>
            </a:solidFill>
            <a:round/>
            <a:headEnd/>
            <a:tailEnd type="triangle" w="lg" len="lg"/>
          </a:ln>
        </p:spPr>
      </p:cxnSp>
      <p:cxnSp>
        <p:nvCxnSpPr>
          <p:cNvPr id="64561" name="Straight Arrow Connector 136"/>
          <p:cNvCxnSpPr>
            <a:cxnSpLocks noChangeShapeType="1"/>
          </p:cNvCxnSpPr>
          <p:nvPr/>
        </p:nvCxnSpPr>
        <p:spPr bwMode="auto">
          <a:xfrm>
            <a:off x="7162800" y="2219325"/>
            <a:ext cx="561975" cy="468313"/>
          </a:xfrm>
          <a:prstGeom prst="straightConnector1">
            <a:avLst/>
          </a:prstGeom>
          <a:noFill/>
          <a:ln w="25400" algn="ctr">
            <a:solidFill>
              <a:srgbClr val="0070C0"/>
            </a:solidFill>
            <a:round/>
            <a:headEnd/>
            <a:tailEnd type="triangle" w="lg" len="lg"/>
          </a:ln>
        </p:spPr>
      </p:cxnSp>
      <p:cxnSp>
        <p:nvCxnSpPr>
          <p:cNvPr id="64562" name="Straight Arrow Connector 144"/>
          <p:cNvCxnSpPr>
            <a:cxnSpLocks noChangeShapeType="1"/>
          </p:cNvCxnSpPr>
          <p:nvPr/>
        </p:nvCxnSpPr>
        <p:spPr bwMode="auto">
          <a:xfrm>
            <a:off x="7048500" y="3724275"/>
            <a:ext cx="809625" cy="1588"/>
          </a:xfrm>
          <a:prstGeom prst="straightConnector1">
            <a:avLst/>
          </a:prstGeom>
          <a:noFill/>
          <a:ln w="25400" algn="ctr">
            <a:solidFill>
              <a:srgbClr val="7030A0"/>
            </a:solidFill>
            <a:round/>
            <a:headEnd/>
            <a:tailEnd type="triangle" w="lg" len="lg"/>
          </a:ln>
        </p:spPr>
      </p:cxnSp>
      <p:cxnSp>
        <p:nvCxnSpPr>
          <p:cNvPr id="64563" name="Straight Arrow Connector 147"/>
          <p:cNvCxnSpPr>
            <a:cxnSpLocks noChangeShapeType="1"/>
          </p:cNvCxnSpPr>
          <p:nvPr/>
        </p:nvCxnSpPr>
        <p:spPr bwMode="auto">
          <a:xfrm>
            <a:off x="7048500" y="5467350"/>
            <a:ext cx="809625" cy="1588"/>
          </a:xfrm>
          <a:prstGeom prst="straightConnector1">
            <a:avLst/>
          </a:prstGeom>
          <a:noFill/>
          <a:ln w="25400" cap="rnd" algn="ctr">
            <a:solidFill>
              <a:srgbClr val="92D050"/>
            </a:solidFill>
            <a:round/>
            <a:headEnd/>
            <a:tailEnd type="triangle" w="lg" len="lg"/>
          </a:ln>
        </p:spPr>
      </p:cxnSp>
      <p:cxnSp>
        <p:nvCxnSpPr>
          <p:cNvPr id="64564" name="Straight Arrow Connector 151"/>
          <p:cNvCxnSpPr>
            <a:cxnSpLocks noChangeShapeType="1"/>
          </p:cNvCxnSpPr>
          <p:nvPr/>
        </p:nvCxnSpPr>
        <p:spPr bwMode="auto">
          <a:xfrm flipV="1">
            <a:off x="2266950" y="3697288"/>
            <a:ext cx="476250" cy="7937"/>
          </a:xfrm>
          <a:prstGeom prst="straightConnector1">
            <a:avLst/>
          </a:prstGeom>
          <a:noFill/>
          <a:ln w="25400" algn="ctr">
            <a:solidFill>
              <a:srgbClr val="856E5A"/>
            </a:solidFill>
            <a:round/>
            <a:headEnd/>
            <a:tailEnd type="triangle" w="lg" len="lg"/>
          </a:ln>
        </p:spPr>
      </p:cxnSp>
      <p:cxnSp>
        <p:nvCxnSpPr>
          <p:cNvPr id="64565" name="Straight Arrow Connector 154"/>
          <p:cNvCxnSpPr>
            <a:cxnSpLocks noChangeShapeType="1"/>
          </p:cNvCxnSpPr>
          <p:nvPr/>
        </p:nvCxnSpPr>
        <p:spPr bwMode="auto">
          <a:xfrm>
            <a:off x="523875" y="5381625"/>
            <a:ext cx="514350" cy="1588"/>
          </a:xfrm>
          <a:prstGeom prst="straightConnector1">
            <a:avLst/>
          </a:prstGeom>
          <a:noFill/>
          <a:ln w="25400" algn="ctr">
            <a:solidFill>
              <a:srgbClr val="7030A0"/>
            </a:solidFill>
            <a:round/>
            <a:headEnd/>
            <a:tailEnd type="triangle" w="lg" len="lg"/>
          </a:ln>
        </p:spPr>
      </p:cxnSp>
      <p:sp>
        <p:nvSpPr>
          <p:cNvPr id="156" name="Text Box 40"/>
          <p:cNvSpPr txBox="1">
            <a:spLocks noChangeArrowheads="1"/>
          </p:cNvSpPr>
          <p:nvPr/>
        </p:nvSpPr>
        <p:spPr bwMode="auto">
          <a:xfrm>
            <a:off x="982663" y="5257800"/>
            <a:ext cx="1474787" cy="246063"/>
          </a:xfrm>
          <a:prstGeom prst="rect">
            <a:avLst/>
          </a:prstGeom>
          <a:noFill/>
          <a:ln w="9525" algn="ctr">
            <a:noFill/>
            <a:miter lim="800000"/>
            <a:headEnd/>
            <a:tailEnd/>
          </a:ln>
        </p:spPr>
        <p:txBody>
          <a:bodyPr anchorCtr="1">
            <a:spAutoFit/>
          </a:bodyPr>
          <a:lstStyle/>
          <a:p>
            <a:pPr>
              <a:spcBef>
                <a:spcPct val="50000"/>
              </a:spcBef>
              <a:defRPr/>
            </a:pPr>
            <a:r>
              <a:rPr lang="en-GB" sz="1000" dirty="0">
                <a:solidFill>
                  <a:schemeClr val="bg2">
                    <a:lumMod val="75000"/>
                  </a:schemeClr>
                </a:solidFill>
                <a:latin typeface="Tahoma" pitchFamily="34" charset="0"/>
              </a:rPr>
              <a:t>Standard Internet</a:t>
            </a:r>
          </a:p>
        </p:txBody>
      </p:sp>
      <p:cxnSp>
        <p:nvCxnSpPr>
          <p:cNvPr id="64567" name="Straight Arrow Connector 157"/>
          <p:cNvCxnSpPr>
            <a:cxnSpLocks noChangeShapeType="1"/>
          </p:cNvCxnSpPr>
          <p:nvPr/>
        </p:nvCxnSpPr>
        <p:spPr bwMode="auto">
          <a:xfrm>
            <a:off x="523875" y="5581650"/>
            <a:ext cx="514350" cy="1588"/>
          </a:xfrm>
          <a:prstGeom prst="straightConnector1">
            <a:avLst/>
          </a:prstGeom>
          <a:noFill/>
          <a:ln w="25400" algn="ctr">
            <a:solidFill>
              <a:srgbClr val="7030A0"/>
            </a:solidFill>
            <a:prstDash val="sysDash"/>
            <a:round/>
            <a:headEnd/>
            <a:tailEnd type="triangle" w="lg" len="lg"/>
          </a:ln>
        </p:spPr>
      </p:cxnSp>
      <p:sp>
        <p:nvSpPr>
          <p:cNvPr id="159" name="Text Box 40"/>
          <p:cNvSpPr txBox="1">
            <a:spLocks noChangeArrowheads="1"/>
          </p:cNvSpPr>
          <p:nvPr/>
        </p:nvSpPr>
        <p:spPr bwMode="auto">
          <a:xfrm>
            <a:off x="931863" y="5462588"/>
            <a:ext cx="3302000" cy="246062"/>
          </a:xfrm>
          <a:prstGeom prst="rect">
            <a:avLst/>
          </a:prstGeom>
          <a:noFill/>
          <a:ln w="9525" algn="ctr">
            <a:noFill/>
            <a:miter lim="800000"/>
            <a:headEnd/>
            <a:tailEnd/>
          </a:ln>
        </p:spPr>
        <p:txBody>
          <a:bodyPr anchorCtr="1">
            <a:spAutoFit/>
          </a:bodyPr>
          <a:lstStyle/>
          <a:p>
            <a:pPr>
              <a:spcBef>
                <a:spcPct val="50000"/>
              </a:spcBef>
              <a:defRPr/>
            </a:pPr>
            <a:r>
              <a:rPr lang="en-GB" sz="1000" dirty="0" err="1">
                <a:solidFill>
                  <a:schemeClr val="bg2">
                    <a:lumMod val="75000"/>
                  </a:schemeClr>
                </a:solidFill>
                <a:latin typeface="Tahoma" pitchFamily="34" charset="0"/>
              </a:rPr>
              <a:t>BusinessAccess</a:t>
            </a:r>
            <a:r>
              <a:rPr lang="en-GB" sz="1000" dirty="0">
                <a:solidFill>
                  <a:schemeClr val="bg2">
                    <a:lumMod val="75000"/>
                  </a:schemeClr>
                </a:solidFill>
                <a:latin typeface="Tahoma" pitchFamily="34" charset="0"/>
              </a:rPr>
              <a:t> - IPSec VPN to Customer Site</a:t>
            </a:r>
          </a:p>
        </p:txBody>
      </p:sp>
      <p:cxnSp>
        <p:nvCxnSpPr>
          <p:cNvPr id="64569" name="Straight Arrow Connector 159"/>
          <p:cNvCxnSpPr>
            <a:cxnSpLocks noChangeShapeType="1"/>
          </p:cNvCxnSpPr>
          <p:nvPr/>
        </p:nvCxnSpPr>
        <p:spPr bwMode="auto">
          <a:xfrm>
            <a:off x="523875" y="5781675"/>
            <a:ext cx="514350" cy="1588"/>
          </a:xfrm>
          <a:prstGeom prst="straightConnector1">
            <a:avLst/>
          </a:prstGeom>
          <a:noFill/>
          <a:ln w="25400" algn="ctr">
            <a:solidFill>
              <a:srgbClr val="0070C0"/>
            </a:solidFill>
            <a:round/>
            <a:headEnd/>
            <a:tailEnd type="triangle" w="lg" len="lg"/>
          </a:ln>
        </p:spPr>
      </p:cxnSp>
      <p:sp>
        <p:nvSpPr>
          <p:cNvPr id="161" name="Text Box 40"/>
          <p:cNvSpPr txBox="1">
            <a:spLocks noChangeArrowheads="1"/>
          </p:cNvSpPr>
          <p:nvPr/>
        </p:nvSpPr>
        <p:spPr bwMode="auto">
          <a:xfrm>
            <a:off x="1020763" y="5657850"/>
            <a:ext cx="3565525" cy="400050"/>
          </a:xfrm>
          <a:prstGeom prst="rect">
            <a:avLst/>
          </a:prstGeom>
          <a:noFill/>
          <a:ln w="9525" algn="ctr">
            <a:noFill/>
            <a:miter lim="800000"/>
            <a:headEnd/>
            <a:tailEnd/>
          </a:ln>
        </p:spPr>
        <p:txBody>
          <a:bodyPr anchorCtr="1">
            <a:spAutoFit/>
          </a:bodyPr>
          <a:lstStyle/>
          <a:p>
            <a:pPr>
              <a:spcBef>
                <a:spcPct val="50000"/>
              </a:spcBef>
              <a:defRPr/>
            </a:pPr>
            <a:r>
              <a:rPr lang="en-GB" sz="1000" dirty="0" err="1">
                <a:solidFill>
                  <a:schemeClr val="bg2">
                    <a:lumMod val="75000"/>
                  </a:schemeClr>
                </a:solidFill>
                <a:latin typeface="Tahoma" pitchFamily="34" charset="0"/>
              </a:rPr>
              <a:t>BusinessAccess</a:t>
            </a:r>
            <a:r>
              <a:rPr lang="en-GB" sz="1000" dirty="0">
                <a:solidFill>
                  <a:schemeClr val="bg2">
                    <a:lumMod val="75000"/>
                  </a:schemeClr>
                </a:solidFill>
                <a:latin typeface="Tahoma" pitchFamily="34" charset="0"/>
              </a:rPr>
              <a:t> or </a:t>
            </a:r>
            <a:r>
              <a:rPr lang="en-GB" sz="1000" dirty="0" err="1">
                <a:solidFill>
                  <a:schemeClr val="bg2">
                    <a:lumMod val="75000"/>
                  </a:schemeClr>
                </a:solidFill>
                <a:latin typeface="Tahoma" pitchFamily="34" charset="0"/>
              </a:rPr>
              <a:t>GuaranteedAccess</a:t>
            </a:r>
            <a:r>
              <a:rPr lang="en-GB" sz="1000" dirty="0">
                <a:solidFill>
                  <a:schemeClr val="bg2">
                    <a:lumMod val="75000"/>
                  </a:schemeClr>
                </a:solidFill>
                <a:latin typeface="Tahoma" pitchFamily="34" charset="0"/>
              </a:rPr>
              <a:t> -  Private Line</a:t>
            </a:r>
            <a:br>
              <a:rPr lang="en-GB" sz="1000" dirty="0">
                <a:solidFill>
                  <a:schemeClr val="bg2">
                    <a:lumMod val="75000"/>
                  </a:schemeClr>
                </a:solidFill>
                <a:latin typeface="Tahoma" pitchFamily="34" charset="0"/>
              </a:rPr>
            </a:br>
            <a:r>
              <a:rPr lang="en-GB" sz="1000" dirty="0">
                <a:solidFill>
                  <a:schemeClr val="bg2">
                    <a:lumMod val="75000"/>
                  </a:schemeClr>
                </a:solidFill>
                <a:latin typeface="Tahoma" pitchFamily="34" charset="0"/>
              </a:rPr>
              <a:t>Direct from Stratos </a:t>
            </a:r>
            <a:r>
              <a:rPr lang="en-GB" sz="1000" dirty="0" err="1">
                <a:solidFill>
                  <a:schemeClr val="bg2">
                    <a:lumMod val="75000"/>
                  </a:schemeClr>
                </a:solidFill>
                <a:latin typeface="Tahoma" pitchFamily="34" charset="0"/>
              </a:rPr>
              <a:t>PoP</a:t>
            </a:r>
            <a:r>
              <a:rPr lang="en-GB" sz="1000" dirty="0">
                <a:solidFill>
                  <a:schemeClr val="bg2">
                    <a:lumMod val="75000"/>
                  </a:schemeClr>
                </a:solidFill>
                <a:latin typeface="Tahoma" pitchFamily="34" charset="0"/>
              </a:rPr>
              <a:t> via </a:t>
            </a:r>
            <a:r>
              <a:rPr lang="en-GB" sz="1000" dirty="0" err="1">
                <a:solidFill>
                  <a:schemeClr val="bg2">
                    <a:lumMod val="75000"/>
                  </a:schemeClr>
                </a:solidFill>
                <a:latin typeface="Tahoma" pitchFamily="34" charset="0"/>
              </a:rPr>
              <a:t>StratosNexus</a:t>
            </a:r>
            <a:endParaRPr lang="en-GB" sz="1000" dirty="0">
              <a:solidFill>
                <a:schemeClr val="bg2">
                  <a:lumMod val="75000"/>
                </a:schemeClr>
              </a:solidFill>
              <a:latin typeface="Tahoma" pitchFamily="34" charset="0"/>
            </a:endParaRPr>
          </a:p>
        </p:txBody>
      </p:sp>
      <p:cxnSp>
        <p:nvCxnSpPr>
          <p:cNvPr id="64571" name="Straight Arrow Connector 161"/>
          <p:cNvCxnSpPr>
            <a:cxnSpLocks noChangeShapeType="1"/>
          </p:cNvCxnSpPr>
          <p:nvPr/>
        </p:nvCxnSpPr>
        <p:spPr bwMode="auto">
          <a:xfrm>
            <a:off x="525463" y="6100763"/>
            <a:ext cx="514350" cy="1587"/>
          </a:xfrm>
          <a:prstGeom prst="straightConnector1">
            <a:avLst/>
          </a:prstGeom>
          <a:noFill/>
          <a:ln w="25400" cap="rnd" algn="ctr">
            <a:solidFill>
              <a:srgbClr val="92D050"/>
            </a:solidFill>
            <a:round/>
            <a:headEnd/>
            <a:tailEnd type="triangle" w="lg" len="lg"/>
          </a:ln>
        </p:spPr>
      </p:cxnSp>
      <p:sp>
        <p:nvSpPr>
          <p:cNvPr id="56382" name="Text Box 40"/>
          <p:cNvSpPr txBox="1">
            <a:spLocks noChangeArrowheads="1"/>
          </p:cNvSpPr>
          <p:nvPr/>
        </p:nvSpPr>
        <p:spPr bwMode="auto">
          <a:xfrm>
            <a:off x="595313" y="5984875"/>
            <a:ext cx="5562600" cy="247650"/>
          </a:xfrm>
          <a:prstGeom prst="rect">
            <a:avLst/>
          </a:prstGeom>
          <a:noFill/>
          <a:ln w="9525" algn="ctr">
            <a:noFill/>
            <a:miter lim="800000"/>
            <a:headEnd/>
            <a:tailEnd/>
          </a:ln>
        </p:spPr>
        <p:txBody>
          <a:bodyPr anchorCtr="1">
            <a:spAutoFit/>
          </a:bodyPr>
          <a:lstStyle/>
          <a:p>
            <a:pPr>
              <a:spcBef>
                <a:spcPct val="50000"/>
              </a:spcBef>
              <a:defRPr/>
            </a:pPr>
            <a:r>
              <a:rPr lang="en-GB" sz="1000" dirty="0" err="1">
                <a:solidFill>
                  <a:schemeClr val="bg2">
                    <a:lumMod val="75000"/>
                  </a:schemeClr>
                </a:solidFill>
                <a:latin typeface="Tahoma" pitchFamily="34" charset="0"/>
              </a:rPr>
              <a:t>GuaranteedAccess</a:t>
            </a:r>
            <a:r>
              <a:rPr lang="en-GB" sz="1000" dirty="0">
                <a:solidFill>
                  <a:schemeClr val="bg2">
                    <a:lumMod val="75000"/>
                  </a:schemeClr>
                </a:solidFill>
                <a:latin typeface="Tahoma" pitchFamily="34" charset="0"/>
              </a:rPr>
              <a:t> - ISDN On Demand Dialling (IP Delivered via ISDN)</a:t>
            </a:r>
          </a:p>
        </p:txBody>
      </p:sp>
      <p:sp>
        <p:nvSpPr>
          <p:cNvPr id="64573" name="Oval 66"/>
          <p:cNvSpPr>
            <a:spLocks noChangeArrowheads="1"/>
          </p:cNvSpPr>
          <p:nvPr/>
        </p:nvSpPr>
        <p:spPr bwMode="auto">
          <a:xfrm>
            <a:off x="312738" y="5280025"/>
            <a:ext cx="184150" cy="185738"/>
          </a:xfrm>
          <a:prstGeom prst="ellipse">
            <a:avLst/>
          </a:prstGeom>
          <a:solidFill>
            <a:srgbClr val="7030A0"/>
          </a:solidFill>
          <a:ln w="9525" algn="ctr">
            <a:noFill/>
            <a:round/>
            <a:headEnd/>
            <a:tailEnd/>
          </a:ln>
        </p:spPr>
        <p:txBody>
          <a:bodyPr/>
          <a:lstStyle/>
          <a:p>
            <a:endParaRPr lang="en-US"/>
          </a:p>
        </p:txBody>
      </p:sp>
      <p:sp>
        <p:nvSpPr>
          <p:cNvPr id="66" name="TextBox 65"/>
          <p:cNvSpPr txBox="1"/>
          <p:nvPr/>
        </p:nvSpPr>
        <p:spPr>
          <a:xfrm>
            <a:off x="266700" y="5243513"/>
            <a:ext cx="276225" cy="246062"/>
          </a:xfrm>
          <a:prstGeom prst="rect">
            <a:avLst/>
          </a:prstGeom>
          <a:noFill/>
        </p:spPr>
        <p:txBody>
          <a:bodyPr wrap="none">
            <a:spAutoFit/>
          </a:bodyPr>
          <a:lstStyle/>
          <a:p>
            <a:pPr algn="ctr">
              <a:defRPr/>
            </a:pPr>
            <a:r>
              <a:rPr lang="en-US" sz="1000" b="0" dirty="0">
                <a:solidFill>
                  <a:schemeClr val="bg1"/>
                </a:solidFill>
                <a:latin typeface="+mn-lt"/>
              </a:rPr>
              <a:t>1</a:t>
            </a:r>
          </a:p>
        </p:txBody>
      </p:sp>
      <p:sp>
        <p:nvSpPr>
          <p:cNvPr id="64575" name="Oval 67"/>
          <p:cNvSpPr>
            <a:spLocks noChangeArrowheads="1"/>
          </p:cNvSpPr>
          <p:nvPr/>
        </p:nvSpPr>
        <p:spPr bwMode="auto">
          <a:xfrm>
            <a:off x="309563" y="5491163"/>
            <a:ext cx="184150" cy="185737"/>
          </a:xfrm>
          <a:prstGeom prst="ellipse">
            <a:avLst/>
          </a:prstGeom>
          <a:solidFill>
            <a:srgbClr val="7030A0"/>
          </a:solidFill>
          <a:ln w="9525" algn="ctr">
            <a:noFill/>
            <a:round/>
            <a:headEnd/>
            <a:tailEnd/>
          </a:ln>
        </p:spPr>
        <p:txBody>
          <a:bodyPr/>
          <a:lstStyle/>
          <a:p>
            <a:endParaRPr lang="en-US"/>
          </a:p>
        </p:txBody>
      </p:sp>
      <p:sp>
        <p:nvSpPr>
          <p:cNvPr id="69" name="TextBox 68"/>
          <p:cNvSpPr txBox="1"/>
          <p:nvPr/>
        </p:nvSpPr>
        <p:spPr>
          <a:xfrm>
            <a:off x="269875" y="5457825"/>
            <a:ext cx="266700" cy="246063"/>
          </a:xfrm>
          <a:prstGeom prst="rect">
            <a:avLst/>
          </a:prstGeom>
          <a:noFill/>
        </p:spPr>
        <p:txBody>
          <a:bodyPr wrap="none">
            <a:spAutoFit/>
          </a:bodyPr>
          <a:lstStyle/>
          <a:p>
            <a:pPr algn="ctr">
              <a:defRPr/>
            </a:pPr>
            <a:r>
              <a:rPr lang="en-US" sz="1000" b="0" dirty="0">
                <a:solidFill>
                  <a:schemeClr val="bg1"/>
                </a:solidFill>
                <a:latin typeface="+mn-lt"/>
              </a:rPr>
              <a:t>2</a:t>
            </a:r>
          </a:p>
        </p:txBody>
      </p:sp>
      <p:sp>
        <p:nvSpPr>
          <p:cNvPr id="64577" name="Oval 69"/>
          <p:cNvSpPr>
            <a:spLocks noChangeArrowheads="1"/>
          </p:cNvSpPr>
          <p:nvPr/>
        </p:nvSpPr>
        <p:spPr bwMode="auto">
          <a:xfrm>
            <a:off x="307975" y="6013450"/>
            <a:ext cx="184150" cy="185738"/>
          </a:xfrm>
          <a:prstGeom prst="ellipse">
            <a:avLst/>
          </a:prstGeom>
          <a:solidFill>
            <a:srgbClr val="739E2E"/>
          </a:solidFill>
          <a:ln w="9525" algn="ctr">
            <a:noFill/>
            <a:round/>
            <a:headEnd/>
            <a:tailEnd/>
          </a:ln>
        </p:spPr>
        <p:txBody>
          <a:bodyPr/>
          <a:lstStyle/>
          <a:p>
            <a:endParaRPr lang="en-US"/>
          </a:p>
        </p:txBody>
      </p:sp>
      <p:sp>
        <p:nvSpPr>
          <p:cNvPr id="71" name="TextBox 70"/>
          <p:cNvSpPr txBox="1"/>
          <p:nvPr/>
        </p:nvSpPr>
        <p:spPr>
          <a:xfrm>
            <a:off x="258763" y="5983288"/>
            <a:ext cx="276225" cy="247650"/>
          </a:xfrm>
          <a:prstGeom prst="rect">
            <a:avLst/>
          </a:prstGeom>
          <a:noFill/>
        </p:spPr>
        <p:txBody>
          <a:bodyPr wrap="none">
            <a:spAutoFit/>
          </a:bodyPr>
          <a:lstStyle/>
          <a:p>
            <a:pPr algn="ctr">
              <a:defRPr/>
            </a:pPr>
            <a:r>
              <a:rPr lang="en-US" sz="1000" b="0" dirty="0">
                <a:solidFill>
                  <a:schemeClr val="bg1"/>
                </a:solidFill>
                <a:latin typeface="+mn-lt"/>
              </a:rPr>
              <a:t>4</a:t>
            </a:r>
          </a:p>
        </p:txBody>
      </p:sp>
      <p:sp>
        <p:nvSpPr>
          <p:cNvPr id="64579" name="Oval 73"/>
          <p:cNvSpPr>
            <a:spLocks noChangeArrowheads="1"/>
          </p:cNvSpPr>
          <p:nvPr/>
        </p:nvSpPr>
        <p:spPr bwMode="auto">
          <a:xfrm>
            <a:off x="309563" y="5695950"/>
            <a:ext cx="184150" cy="185738"/>
          </a:xfrm>
          <a:prstGeom prst="ellipse">
            <a:avLst/>
          </a:prstGeom>
          <a:solidFill>
            <a:srgbClr val="0070C0"/>
          </a:solidFill>
          <a:ln w="9525" algn="ctr">
            <a:noFill/>
            <a:round/>
            <a:headEnd/>
            <a:tailEnd/>
          </a:ln>
        </p:spPr>
        <p:txBody>
          <a:bodyPr/>
          <a:lstStyle/>
          <a:p>
            <a:endParaRPr lang="en-US"/>
          </a:p>
        </p:txBody>
      </p:sp>
      <p:sp>
        <p:nvSpPr>
          <p:cNvPr id="75" name="TextBox 74"/>
          <p:cNvSpPr txBox="1"/>
          <p:nvPr/>
        </p:nvSpPr>
        <p:spPr>
          <a:xfrm>
            <a:off x="265113" y="5668963"/>
            <a:ext cx="266700" cy="246062"/>
          </a:xfrm>
          <a:prstGeom prst="rect">
            <a:avLst/>
          </a:prstGeom>
          <a:noFill/>
        </p:spPr>
        <p:txBody>
          <a:bodyPr wrap="none">
            <a:spAutoFit/>
          </a:bodyPr>
          <a:lstStyle/>
          <a:p>
            <a:pPr algn="ctr">
              <a:defRPr/>
            </a:pPr>
            <a:r>
              <a:rPr lang="en-US" sz="1000" b="0" dirty="0">
                <a:solidFill>
                  <a:schemeClr val="bg1"/>
                </a:solidFill>
                <a:latin typeface="+mn-lt"/>
              </a:rPr>
              <a:t>3</a:t>
            </a:r>
          </a:p>
        </p:txBody>
      </p:sp>
      <p:sp>
        <p:nvSpPr>
          <p:cNvPr id="64581" name="Oval 77"/>
          <p:cNvSpPr>
            <a:spLocks noChangeArrowheads="1"/>
          </p:cNvSpPr>
          <p:nvPr/>
        </p:nvSpPr>
        <p:spPr bwMode="auto">
          <a:xfrm>
            <a:off x="5510213" y="3511550"/>
            <a:ext cx="184150" cy="185738"/>
          </a:xfrm>
          <a:prstGeom prst="ellipse">
            <a:avLst/>
          </a:prstGeom>
          <a:solidFill>
            <a:srgbClr val="7030A0"/>
          </a:solidFill>
          <a:ln w="9525" algn="ctr">
            <a:noFill/>
            <a:round/>
            <a:headEnd/>
            <a:tailEnd/>
          </a:ln>
        </p:spPr>
        <p:txBody>
          <a:bodyPr/>
          <a:lstStyle/>
          <a:p>
            <a:endParaRPr lang="en-US"/>
          </a:p>
        </p:txBody>
      </p:sp>
      <p:sp>
        <p:nvSpPr>
          <p:cNvPr id="80" name="TextBox 79"/>
          <p:cNvSpPr txBox="1"/>
          <p:nvPr/>
        </p:nvSpPr>
        <p:spPr>
          <a:xfrm>
            <a:off x="5464175" y="3475038"/>
            <a:ext cx="276225" cy="246062"/>
          </a:xfrm>
          <a:prstGeom prst="rect">
            <a:avLst/>
          </a:prstGeom>
          <a:noFill/>
        </p:spPr>
        <p:txBody>
          <a:bodyPr wrap="none">
            <a:spAutoFit/>
          </a:bodyPr>
          <a:lstStyle/>
          <a:p>
            <a:pPr algn="ctr">
              <a:defRPr/>
            </a:pPr>
            <a:r>
              <a:rPr lang="en-US" sz="1000" b="0" dirty="0">
                <a:solidFill>
                  <a:schemeClr val="bg1"/>
                </a:solidFill>
                <a:latin typeface="+mn-lt"/>
              </a:rPr>
              <a:t>1</a:t>
            </a:r>
          </a:p>
        </p:txBody>
      </p:sp>
      <p:sp>
        <p:nvSpPr>
          <p:cNvPr id="64583" name="Oval 81"/>
          <p:cNvSpPr>
            <a:spLocks noChangeArrowheads="1"/>
          </p:cNvSpPr>
          <p:nvPr/>
        </p:nvSpPr>
        <p:spPr bwMode="auto">
          <a:xfrm>
            <a:off x="5513388" y="3824288"/>
            <a:ext cx="184150" cy="185737"/>
          </a:xfrm>
          <a:prstGeom prst="ellipse">
            <a:avLst/>
          </a:prstGeom>
          <a:solidFill>
            <a:srgbClr val="7030A0"/>
          </a:solidFill>
          <a:ln w="9525" algn="ctr">
            <a:noFill/>
            <a:round/>
            <a:headEnd/>
            <a:tailEnd/>
          </a:ln>
        </p:spPr>
        <p:txBody>
          <a:bodyPr/>
          <a:lstStyle/>
          <a:p>
            <a:endParaRPr lang="en-US"/>
          </a:p>
        </p:txBody>
      </p:sp>
      <p:sp>
        <p:nvSpPr>
          <p:cNvPr id="83" name="TextBox 82"/>
          <p:cNvSpPr txBox="1"/>
          <p:nvPr/>
        </p:nvSpPr>
        <p:spPr>
          <a:xfrm>
            <a:off x="5473700" y="3790950"/>
            <a:ext cx="266700" cy="246063"/>
          </a:xfrm>
          <a:prstGeom prst="rect">
            <a:avLst/>
          </a:prstGeom>
          <a:noFill/>
        </p:spPr>
        <p:txBody>
          <a:bodyPr wrap="none">
            <a:spAutoFit/>
          </a:bodyPr>
          <a:lstStyle/>
          <a:p>
            <a:pPr algn="ctr">
              <a:defRPr/>
            </a:pPr>
            <a:r>
              <a:rPr lang="en-US" sz="1000" b="0" dirty="0">
                <a:solidFill>
                  <a:schemeClr val="bg1"/>
                </a:solidFill>
                <a:latin typeface="+mn-lt"/>
              </a:rPr>
              <a:t>2</a:t>
            </a:r>
          </a:p>
        </p:txBody>
      </p:sp>
      <p:sp>
        <p:nvSpPr>
          <p:cNvPr id="64585" name="Oval 83"/>
          <p:cNvSpPr>
            <a:spLocks noChangeArrowheads="1"/>
          </p:cNvSpPr>
          <p:nvPr/>
        </p:nvSpPr>
        <p:spPr bwMode="auto">
          <a:xfrm>
            <a:off x="4903788" y="2365375"/>
            <a:ext cx="184150" cy="185738"/>
          </a:xfrm>
          <a:prstGeom prst="ellipse">
            <a:avLst/>
          </a:prstGeom>
          <a:solidFill>
            <a:srgbClr val="0070C0"/>
          </a:solidFill>
          <a:ln w="9525" algn="ctr">
            <a:noFill/>
            <a:round/>
            <a:headEnd/>
            <a:tailEnd/>
          </a:ln>
        </p:spPr>
        <p:txBody>
          <a:bodyPr/>
          <a:lstStyle/>
          <a:p>
            <a:endParaRPr lang="en-US"/>
          </a:p>
        </p:txBody>
      </p:sp>
      <p:sp>
        <p:nvSpPr>
          <p:cNvPr id="85" name="TextBox 84"/>
          <p:cNvSpPr txBox="1"/>
          <p:nvPr/>
        </p:nvSpPr>
        <p:spPr>
          <a:xfrm>
            <a:off x="4859338" y="2338388"/>
            <a:ext cx="266700" cy="246062"/>
          </a:xfrm>
          <a:prstGeom prst="rect">
            <a:avLst/>
          </a:prstGeom>
          <a:noFill/>
        </p:spPr>
        <p:txBody>
          <a:bodyPr wrap="none">
            <a:spAutoFit/>
          </a:bodyPr>
          <a:lstStyle/>
          <a:p>
            <a:pPr algn="ctr">
              <a:defRPr/>
            </a:pPr>
            <a:r>
              <a:rPr lang="en-US" sz="1000" b="0" dirty="0">
                <a:solidFill>
                  <a:schemeClr val="bg1"/>
                </a:solidFill>
                <a:latin typeface="+mn-lt"/>
              </a:rPr>
              <a:t>3</a:t>
            </a:r>
          </a:p>
        </p:txBody>
      </p:sp>
      <p:sp>
        <p:nvSpPr>
          <p:cNvPr id="64587" name="Oval 85"/>
          <p:cNvSpPr>
            <a:spLocks noChangeArrowheads="1"/>
          </p:cNvSpPr>
          <p:nvPr/>
        </p:nvSpPr>
        <p:spPr bwMode="auto">
          <a:xfrm>
            <a:off x="4883150" y="4919663"/>
            <a:ext cx="184150" cy="185737"/>
          </a:xfrm>
          <a:prstGeom prst="ellipse">
            <a:avLst/>
          </a:prstGeom>
          <a:solidFill>
            <a:srgbClr val="739E2E"/>
          </a:solidFill>
          <a:ln w="9525" algn="ctr">
            <a:noFill/>
            <a:round/>
            <a:headEnd/>
            <a:tailEnd/>
          </a:ln>
        </p:spPr>
        <p:txBody>
          <a:bodyPr/>
          <a:lstStyle/>
          <a:p>
            <a:endParaRPr lang="en-US"/>
          </a:p>
        </p:txBody>
      </p:sp>
      <p:sp>
        <p:nvSpPr>
          <p:cNvPr id="87" name="TextBox 86"/>
          <p:cNvSpPr txBox="1"/>
          <p:nvPr/>
        </p:nvSpPr>
        <p:spPr>
          <a:xfrm>
            <a:off x="4833938" y="4889500"/>
            <a:ext cx="276225" cy="247650"/>
          </a:xfrm>
          <a:prstGeom prst="rect">
            <a:avLst/>
          </a:prstGeom>
          <a:noFill/>
        </p:spPr>
        <p:txBody>
          <a:bodyPr wrap="none">
            <a:spAutoFit/>
          </a:bodyPr>
          <a:lstStyle/>
          <a:p>
            <a:pPr algn="ctr">
              <a:defRPr/>
            </a:pPr>
            <a:r>
              <a:rPr lang="en-US" sz="1000" b="0" dirty="0">
                <a:solidFill>
                  <a:schemeClr val="bg1"/>
                </a:solidFill>
                <a:latin typeface="+mn-lt"/>
              </a:rPr>
              <a:t>4</a:t>
            </a:r>
          </a:p>
        </p:txBody>
      </p:sp>
      <p:pic>
        <p:nvPicPr>
          <p:cNvPr id="64589" name="Picture 81"/>
          <p:cNvPicPr>
            <a:picLocks noChangeAspect="1" noChangeArrowheads="1"/>
          </p:cNvPicPr>
          <p:nvPr/>
        </p:nvPicPr>
        <p:blipFill>
          <a:blip r:embed="rId15" cstate="print"/>
          <a:srcRect/>
          <a:stretch>
            <a:fillRect/>
          </a:stretch>
        </p:blipFill>
        <p:spPr bwMode="auto">
          <a:xfrm>
            <a:off x="439738" y="3724275"/>
            <a:ext cx="465137" cy="395288"/>
          </a:xfrm>
          <a:prstGeom prst="rect">
            <a:avLst/>
          </a:prstGeom>
          <a:noFill/>
          <a:ln w="9525">
            <a:noFill/>
            <a:miter lim="800000"/>
            <a:headEnd/>
            <a:tailEnd/>
          </a:ln>
        </p:spPr>
      </p:pic>
      <p:pic>
        <p:nvPicPr>
          <p:cNvPr id="64590" name="Picture 82"/>
          <p:cNvPicPr>
            <a:picLocks noChangeAspect="1" noChangeArrowheads="1"/>
          </p:cNvPicPr>
          <p:nvPr/>
        </p:nvPicPr>
        <p:blipFill>
          <a:blip r:embed="rId16" cstate="print"/>
          <a:srcRect/>
          <a:stretch>
            <a:fillRect/>
          </a:stretch>
        </p:blipFill>
        <p:spPr bwMode="auto">
          <a:xfrm>
            <a:off x="333375" y="4152900"/>
            <a:ext cx="704850" cy="400050"/>
          </a:xfrm>
          <a:prstGeom prst="rect">
            <a:avLst/>
          </a:prstGeom>
          <a:noFill/>
          <a:ln w="9525">
            <a:noFill/>
            <a:miter lim="800000"/>
            <a:headEnd/>
            <a:tailEnd/>
          </a:ln>
        </p:spPr>
      </p:pic>
      <p:sp>
        <p:nvSpPr>
          <p:cNvPr id="82" name="Text Box 3"/>
          <p:cNvSpPr txBox="1">
            <a:spLocks noChangeArrowheads="1"/>
          </p:cNvSpPr>
          <p:nvPr/>
        </p:nvSpPr>
        <p:spPr bwMode="auto">
          <a:xfrm>
            <a:off x="247650" y="4818063"/>
            <a:ext cx="4048125" cy="354012"/>
          </a:xfrm>
          <a:prstGeom prst="rect">
            <a:avLst/>
          </a:prstGeom>
          <a:noFill/>
          <a:ln w="9525" algn="ctr">
            <a:noFill/>
            <a:miter lim="800000"/>
            <a:headEnd/>
            <a:tailEnd/>
          </a:ln>
        </p:spPr>
        <p:txBody>
          <a:bodyPr>
            <a:spAutoFit/>
          </a:bodyPr>
          <a:lstStyle/>
          <a:p>
            <a:pPr>
              <a:spcBef>
                <a:spcPct val="50000"/>
              </a:spcBef>
              <a:defRPr/>
            </a:pPr>
            <a:r>
              <a:rPr lang="en-US" sz="1700" b="0" dirty="0">
                <a:latin typeface="+mj-lt"/>
              </a:rPr>
              <a:t>A Range of Interconnect Options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Stratos IP Access Types</a:t>
            </a:r>
          </a:p>
        </p:txBody>
      </p:sp>
      <p:sp>
        <p:nvSpPr>
          <p:cNvPr id="4099" name="Content Placeholder 2"/>
          <p:cNvSpPr>
            <a:spLocks noGrp="1"/>
          </p:cNvSpPr>
          <p:nvPr>
            <p:ph idx="1"/>
          </p:nvPr>
        </p:nvSpPr>
        <p:spPr/>
        <p:txBody>
          <a:bodyPr/>
          <a:lstStyle/>
          <a:p>
            <a:pPr>
              <a:buFontTx/>
              <a:buNone/>
            </a:pPr>
            <a:r>
              <a:rPr lang="en-US" sz="1600" b="1" dirty="0" smtClean="0"/>
              <a:t>IP Communication</a:t>
            </a:r>
          </a:p>
          <a:p>
            <a:r>
              <a:rPr lang="en-US" sz="1600" b="0" dirty="0" smtClean="0"/>
              <a:t>Data Communication between FleetBroadband (FBB) terminals and the Internet or a corporate network runs over the IP protocol. </a:t>
            </a:r>
          </a:p>
          <a:p>
            <a:r>
              <a:rPr lang="en-US" sz="1600" b="0" dirty="0" smtClean="0"/>
              <a:t>To enable this communication, the terminal requires access to the network with an IP address. An IP address can be seen as a telephone number for data communication.</a:t>
            </a:r>
          </a:p>
          <a:p>
            <a:r>
              <a:rPr lang="en-US" sz="1600" b="0" dirty="0" smtClean="0"/>
              <a:t>Stratos provides customers with a range of flexible IP address and access type solutions. </a:t>
            </a:r>
          </a:p>
          <a:p>
            <a:r>
              <a:rPr lang="en-US" sz="1600" b="0" dirty="0" smtClean="0"/>
              <a:t>These include public, private, dynamic and static IP addresses as well as various end-to-end streaming and private network solutions. </a:t>
            </a:r>
          </a:p>
          <a:p>
            <a:pPr>
              <a:buFontTx/>
              <a:buNone/>
            </a:pPr>
            <a:endParaRPr lang="en-US" sz="1600" b="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ctrTitle"/>
          </p:nvPr>
        </p:nvSpPr>
        <p:spPr>
          <a:xfrm>
            <a:off x="809625" y="3128963"/>
            <a:ext cx="7772400" cy="2436812"/>
          </a:xfrm>
        </p:spPr>
        <p:txBody>
          <a:bodyPr/>
          <a:lstStyle/>
          <a:p>
            <a:r>
              <a:rPr lang="en-US" sz="2400" b="1" dirty="0" smtClean="0"/>
              <a:t>The Stratos Advantage™</a:t>
            </a:r>
            <a:r>
              <a:rPr lang="en-US" sz="4000" b="1" dirty="0" smtClean="0"/>
              <a:t/>
            </a:r>
            <a:br>
              <a:rPr lang="en-US" sz="4000" b="1" dirty="0" smtClean="0"/>
            </a:br>
            <a:r>
              <a:rPr lang="en-US" sz="4000" b="1" dirty="0" smtClean="0"/>
              <a:t>Stratos Dashboard™</a:t>
            </a:r>
            <a:br>
              <a:rPr lang="en-US" sz="4000" b="1" dirty="0" smtClean="0"/>
            </a:br>
            <a:r>
              <a:rPr lang="en-US" sz="4000" b="1" dirty="0" smtClean="0"/>
              <a:t/>
            </a:r>
            <a:br>
              <a:rPr lang="en-US" sz="4000" b="1" dirty="0" smtClean="0"/>
            </a:br>
            <a:r>
              <a:rPr lang="en-US" sz="2400" dirty="0" smtClean="0"/>
              <a:t>On-line FleetBroadband Service Management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lang="en-US" smtClean="0"/>
              <a:t>An Introduction to Stratos Dashboard™</a:t>
            </a:r>
            <a:endParaRPr lang="en-CA" smtClean="0"/>
          </a:p>
        </p:txBody>
      </p:sp>
      <p:sp>
        <p:nvSpPr>
          <p:cNvPr id="4099" name="Content Placeholder 5"/>
          <p:cNvSpPr>
            <a:spLocks noGrp="1"/>
          </p:cNvSpPr>
          <p:nvPr>
            <p:ph sz="half" idx="1"/>
          </p:nvPr>
        </p:nvSpPr>
        <p:spPr>
          <a:xfrm>
            <a:off x="406400" y="1546225"/>
            <a:ext cx="4060825" cy="4686300"/>
          </a:xfrm>
        </p:spPr>
        <p:txBody>
          <a:bodyPr/>
          <a:lstStyle/>
          <a:p>
            <a:r>
              <a:rPr lang="en-US" sz="1600" b="0" dirty="0" smtClean="0"/>
              <a:t>Supports FleetBroadband, SwiftBroadband, BGAN and Satellite Phone Services</a:t>
            </a:r>
          </a:p>
          <a:p>
            <a:r>
              <a:rPr lang="en-US" sz="1600" b="0" dirty="0" smtClean="0"/>
              <a:t>Quick and easy on-line provisioning</a:t>
            </a:r>
          </a:p>
          <a:p>
            <a:r>
              <a:rPr lang="en-US" sz="1600" b="0" dirty="0" smtClean="0"/>
              <a:t>Cost control and credit management</a:t>
            </a:r>
          </a:p>
          <a:p>
            <a:r>
              <a:rPr lang="en-US" sz="1600" b="0" dirty="0" smtClean="0"/>
              <a:t>Up-to-date invoices and contracts</a:t>
            </a:r>
            <a:endParaRPr lang="en-CA" sz="1600" b="0" dirty="0" smtClean="0"/>
          </a:p>
        </p:txBody>
      </p:sp>
      <p:sp>
        <p:nvSpPr>
          <p:cNvPr id="4100" name="Content Placeholder 6"/>
          <p:cNvSpPr>
            <a:spLocks noGrp="1"/>
          </p:cNvSpPr>
          <p:nvPr>
            <p:ph sz="half" idx="2"/>
          </p:nvPr>
        </p:nvSpPr>
        <p:spPr>
          <a:xfrm>
            <a:off x="4619625" y="1546225"/>
            <a:ext cx="4062413" cy="4686300"/>
          </a:xfrm>
        </p:spPr>
        <p:txBody>
          <a:bodyPr/>
          <a:lstStyle/>
          <a:p>
            <a:r>
              <a:rPr lang="en-US" sz="1600" b="0" dirty="0" smtClean="0"/>
              <a:t>Near real-time traffic management</a:t>
            </a:r>
          </a:p>
          <a:p>
            <a:r>
              <a:rPr lang="en-US" sz="1600" b="0" dirty="0" smtClean="0"/>
              <a:t>Extensive downloadable report options</a:t>
            </a:r>
          </a:p>
          <a:p>
            <a:r>
              <a:rPr lang="en-US" sz="1600" b="0" dirty="0" smtClean="0"/>
              <a:t>Different access level to suit all needs</a:t>
            </a:r>
          </a:p>
          <a:p>
            <a:r>
              <a:rPr lang="en-US" sz="1600" b="0" dirty="0" smtClean="0"/>
              <a:t>Integrated Stratos Trench Firewall Rule Sets</a:t>
            </a:r>
            <a:endParaRPr lang="en-CA" sz="1600" b="0" dirty="0" smtClean="0"/>
          </a:p>
        </p:txBody>
      </p:sp>
      <p:pic>
        <p:nvPicPr>
          <p:cNvPr id="4101" name="Picture 13"/>
          <p:cNvPicPr>
            <a:picLocks noChangeAspect="1" noChangeArrowheads="1"/>
          </p:cNvPicPr>
          <p:nvPr/>
        </p:nvPicPr>
        <p:blipFill>
          <a:blip r:embed="rId3" cstate="print"/>
          <a:srcRect/>
          <a:stretch>
            <a:fillRect/>
          </a:stretch>
        </p:blipFill>
        <p:spPr bwMode="auto">
          <a:xfrm>
            <a:off x="628650" y="4095750"/>
            <a:ext cx="8024813" cy="1104900"/>
          </a:xfrm>
          <a:prstGeom prst="rect">
            <a:avLst/>
          </a:prstGeom>
          <a:noFill/>
          <a:ln w="9525">
            <a:noFill/>
            <a:miter lim="800000"/>
            <a:headEnd/>
            <a:tailEnd/>
          </a:ln>
        </p:spPr>
      </p:pic>
      <p:sp>
        <p:nvSpPr>
          <p:cNvPr id="9" name="TextBox 10"/>
          <p:cNvSpPr txBox="1">
            <a:spLocks noChangeArrowheads="1"/>
          </p:cNvSpPr>
          <p:nvPr/>
        </p:nvSpPr>
        <p:spPr bwMode="auto">
          <a:xfrm>
            <a:off x="0" y="5421313"/>
            <a:ext cx="9144000" cy="584200"/>
          </a:xfrm>
          <a:prstGeom prst="rect">
            <a:avLst/>
          </a:prstGeom>
          <a:solidFill>
            <a:srgbClr val="E3DCD5"/>
          </a:solidFill>
          <a:ln w="9525">
            <a:noFill/>
            <a:miter lim="800000"/>
            <a:headEnd/>
            <a:tailEnd/>
          </a:ln>
        </p:spPr>
        <p:txBody>
          <a:bodyPr>
            <a:spAutoFit/>
          </a:bodyPr>
          <a:lstStyle/>
          <a:p>
            <a:pPr algn="ctr">
              <a:defRPr/>
            </a:pPr>
            <a:r>
              <a:rPr lang="en-US" sz="1600" b="0" dirty="0">
                <a:latin typeface="+mj-lt"/>
              </a:rPr>
              <a:t>Stratos Dashboard is fully automated and directly linked</a:t>
            </a:r>
          </a:p>
          <a:p>
            <a:pPr algn="ctr">
              <a:defRPr/>
            </a:pPr>
            <a:r>
              <a:rPr lang="en-US" sz="1600" b="0" dirty="0">
                <a:latin typeface="+mj-lt"/>
              </a:rPr>
              <a:t>to the Inmarsat Business Support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mtClean="0"/>
              <a:t>Comprehensive Overview of Your Installed Base</a:t>
            </a:r>
            <a:endParaRPr lang="en-US" smtClean="0"/>
          </a:p>
        </p:txBody>
      </p:sp>
      <p:sp>
        <p:nvSpPr>
          <p:cNvPr id="7" name="Content Placeholder 6"/>
          <p:cNvSpPr>
            <a:spLocks noGrp="1"/>
          </p:cNvSpPr>
          <p:nvPr>
            <p:ph idx="1"/>
          </p:nvPr>
        </p:nvSpPr>
        <p:spPr>
          <a:xfrm>
            <a:off x="420688" y="1300163"/>
            <a:ext cx="8275637" cy="4686300"/>
          </a:xfrm>
        </p:spPr>
        <p:txBody>
          <a:bodyPr/>
          <a:lstStyle/>
          <a:p>
            <a:pPr>
              <a:defRPr/>
            </a:pPr>
            <a:r>
              <a:rPr lang="en-US" sz="1600" b="0" kern="1200" dirty="0" smtClean="0"/>
              <a:t>Status of all your FleetBroadband SIM cards</a:t>
            </a:r>
          </a:p>
        </p:txBody>
      </p:sp>
      <p:pic>
        <p:nvPicPr>
          <p:cNvPr id="5124" name="Picture 6"/>
          <p:cNvPicPr>
            <a:picLocks noChangeAspect="1" noChangeArrowheads="1"/>
          </p:cNvPicPr>
          <p:nvPr/>
        </p:nvPicPr>
        <p:blipFill>
          <a:blip r:embed="rId3" cstate="print"/>
          <a:srcRect/>
          <a:stretch>
            <a:fillRect/>
          </a:stretch>
        </p:blipFill>
        <p:spPr bwMode="auto">
          <a:xfrm>
            <a:off x="382588" y="1976438"/>
            <a:ext cx="8348662" cy="407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Iridium OpenPort</a:t>
            </a:r>
          </a:p>
        </p:txBody>
      </p:sp>
      <p:pic>
        <p:nvPicPr>
          <p:cNvPr id="5123" name="Picture 4" descr="Radome2"/>
          <p:cNvPicPr>
            <a:picLocks noChangeAspect="1" noChangeArrowheads="1"/>
          </p:cNvPicPr>
          <p:nvPr/>
        </p:nvPicPr>
        <p:blipFill>
          <a:blip r:embed="rId3" cstate="print"/>
          <a:srcRect/>
          <a:stretch>
            <a:fillRect/>
          </a:stretch>
        </p:blipFill>
        <p:spPr bwMode="auto">
          <a:xfrm>
            <a:off x="990600" y="2133600"/>
            <a:ext cx="5121275" cy="3970338"/>
          </a:xfrm>
          <a:prstGeom prst="rect">
            <a:avLst/>
          </a:prstGeom>
          <a:noFill/>
          <a:ln w="57150">
            <a:solidFill>
              <a:srgbClr val="96A0A9"/>
            </a:solidFill>
            <a:miter lim="800000"/>
            <a:headEnd/>
            <a:tailEnd/>
          </a:ln>
        </p:spPr>
      </p:pic>
      <p:sp>
        <p:nvSpPr>
          <p:cNvPr id="5124" name="Rectangle 5"/>
          <p:cNvSpPr>
            <a:spLocks noChangeArrowheads="1"/>
          </p:cNvSpPr>
          <p:nvPr/>
        </p:nvSpPr>
        <p:spPr bwMode="auto">
          <a:xfrm>
            <a:off x="6477000" y="3011488"/>
            <a:ext cx="2438400" cy="3108543"/>
          </a:xfrm>
          <a:prstGeom prst="rect">
            <a:avLst/>
          </a:prstGeom>
          <a:noFill/>
          <a:ln w="9525" algn="ctr">
            <a:noFill/>
            <a:miter lim="800000"/>
            <a:headEnd/>
            <a:tailEnd/>
          </a:ln>
        </p:spPr>
        <p:txBody>
          <a:bodyPr>
            <a:spAutoFit/>
          </a:bodyPr>
          <a:lstStyle/>
          <a:p>
            <a:endParaRPr lang="nl-BE" b="1" dirty="0"/>
          </a:p>
          <a:p>
            <a:r>
              <a:rPr lang="nl-BE" sz="1800" dirty="0">
                <a:latin typeface="Arial" pitchFamily="34" charset="0"/>
              </a:rPr>
              <a:t>Iridium’s new IP data and Voice Service for the Maritime Market launched late </a:t>
            </a:r>
            <a:r>
              <a:rPr lang="nl-BE" sz="1800" dirty="0" smtClean="0">
                <a:latin typeface="Arial" pitchFamily="34" charset="0"/>
              </a:rPr>
              <a:t>2008</a:t>
            </a:r>
          </a:p>
          <a:p>
            <a:endParaRPr lang="nl-BE" sz="1800" dirty="0" smtClean="0">
              <a:latin typeface="Arial" pitchFamily="34" charset="0"/>
            </a:endParaRPr>
          </a:p>
          <a:p>
            <a:r>
              <a:rPr lang="nl-BE" sz="1800" dirty="0" smtClean="0">
                <a:latin typeface="Arial" pitchFamily="34" charset="0"/>
              </a:rPr>
              <a:t>Fully supported by the Stratos Advantage</a:t>
            </a:r>
            <a:r>
              <a:rPr lang="en-US" sz="1800" dirty="0" smtClean="0"/>
              <a:t>™</a:t>
            </a:r>
          </a:p>
          <a:p>
            <a:endParaRPr lang="nl-BE" sz="1800" dirty="0">
              <a:latin typeface="Arial" pitchFamily="34" charset="0"/>
            </a:endParaRPr>
          </a:p>
          <a:p>
            <a:endParaRPr lang="nl-BE" sz="1800" dirty="0">
              <a:latin typeface="Arial" pitchFamily="34" charset="0"/>
            </a:endParaRPr>
          </a:p>
          <a:p>
            <a:r>
              <a:rPr lang="nl-BE" sz="1800" dirty="0">
                <a:latin typeface="Arial" pitchFamily="34" charset="0"/>
              </a:rPr>
              <a:t> </a:t>
            </a:r>
          </a:p>
        </p:txBody>
      </p:sp>
      <p:pic>
        <p:nvPicPr>
          <p:cNvPr id="5125" name="Picture 6"/>
          <p:cNvPicPr>
            <a:picLocks noChangeAspect="1" noChangeArrowheads="1"/>
          </p:cNvPicPr>
          <p:nvPr/>
        </p:nvPicPr>
        <p:blipFill>
          <a:blip r:embed="rId4" cstate="print"/>
          <a:srcRect/>
          <a:stretch>
            <a:fillRect/>
          </a:stretch>
        </p:blipFill>
        <p:spPr bwMode="auto">
          <a:xfrm>
            <a:off x="6400800" y="2057400"/>
            <a:ext cx="2743200" cy="7334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Activate and Configure SIM Cards</a:t>
            </a:r>
            <a:endParaRPr lang="en-US" smtClean="0"/>
          </a:p>
        </p:txBody>
      </p:sp>
      <p:sp>
        <p:nvSpPr>
          <p:cNvPr id="6147" name="Content Placeholder 2"/>
          <p:cNvSpPr>
            <a:spLocks noGrp="1"/>
          </p:cNvSpPr>
          <p:nvPr>
            <p:ph idx="1"/>
          </p:nvPr>
        </p:nvSpPr>
        <p:spPr>
          <a:xfrm>
            <a:off x="406400" y="1314450"/>
            <a:ext cx="8275638" cy="2459038"/>
          </a:xfrm>
        </p:spPr>
        <p:txBody>
          <a:bodyPr/>
          <a:lstStyle/>
          <a:p>
            <a:pPr eaLnBrk="1" hangingPunct="1">
              <a:buFontTx/>
              <a:buNone/>
            </a:pPr>
            <a:r>
              <a:rPr lang="en-GB" sz="1600" b="0" dirty="0" smtClean="0"/>
              <a:t>Activate your SIM cards in just minutes </a:t>
            </a:r>
          </a:p>
          <a:p>
            <a:pPr eaLnBrk="1" hangingPunct="1"/>
            <a:r>
              <a:rPr lang="en-GB" sz="1600" b="0" dirty="0" smtClean="0"/>
              <a:t>Create default settings to speed up activations and minimize activation errors</a:t>
            </a:r>
          </a:p>
          <a:p>
            <a:pPr eaLnBrk="1" hangingPunct="1"/>
            <a:r>
              <a:rPr lang="en-GB" sz="1600" b="0" dirty="0" smtClean="0"/>
              <a:t>Select required Data and IP address settings</a:t>
            </a:r>
          </a:p>
          <a:p>
            <a:pPr eaLnBrk="1" hangingPunct="1"/>
            <a:r>
              <a:rPr lang="en-GB" sz="1600" b="0" dirty="0" smtClean="0"/>
              <a:t>Set credit limits and alerts to protect against </a:t>
            </a:r>
            <a:r>
              <a:rPr lang="en-GB" sz="1600" b="0" dirty="0" smtClean="0"/>
              <a:t>surprises</a:t>
            </a:r>
            <a:endParaRPr lang="en-US" sz="1600" b="0" dirty="0" smtClean="0">
              <a:solidFill>
                <a:srgbClr val="856E5A"/>
              </a:solidFill>
            </a:endParaRPr>
          </a:p>
          <a:p>
            <a:pPr eaLnBrk="1" hangingPunct="1"/>
            <a:endParaRPr lang="en-US" dirty="0" smtClean="0">
              <a:solidFill>
                <a:srgbClr val="856E5A"/>
              </a:solidFill>
            </a:endParaRPr>
          </a:p>
        </p:txBody>
      </p:sp>
      <p:pic>
        <p:nvPicPr>
          <p:cNvPr id="6150" name="Picture 6"/>
          <p:cNvPicPr>
            <a:picLocks noChangeAspect="1" noChangeArrowheads="1"/>
          </p:cNvPicPr>
          <p:nvPr/>
        </p:nvPicPr>
        <p:blipFill>
          <a:blip r:embed="rId3" cstate="print"/>
          <a:srcRect/>
          <a:stretch>
            <a:fillRect/>
          </a:stretch>
        </p:blipFill>
        <p:spPr bwMode="auto">
          <a:xfrm>
            <a:off x="290513" y="3363913"/>
            <a:ext cx="3941762" cy="1425575"/>
          </a:xfrm>
          <a:prstGeom prst="rect">
            <a:avLst/>
          </a:prstGeom>
          <a:noFill/>
          <a:ln w="9525">
            <a:noFill/>
            <a:miter lim="800000"/>
            <a:headEnd/>
            <a:tailEnd/>
          </a:ln>
        </p:spPr>
      </p:pic>
      <p:pic>
        <p:nvPicPr>
          <p:cNvPr id="6151" name="Picture 7"/>
          <p:cNvPicPr>
            <a:picLocks noChangeAspect="1" noChangeArrowheads="1"/>
          </p:cNvPicPr>
          <p:nvPr/>
        </p:nvPicPr>
        <p:blipFill>
          <a:blip r:embed="rId4" cstate="print"/>
          <a:srcRect/>
          <a:stretch>
            <a:fillRect/>
          </a:stretch>
        </p:blipFill>
        <p:spPr bwMode="auto">
          <a:xfrm>
            <a:off x="4471988" y="3303588"/>
            <a:ext cx="3862387" cy="2230437"/>
          </a:xfrm>
          <a:prstGeom prst="rect">
            <a:avLst/>
          </a:prstGeom>
          <a:noFill/>
          <a:ln w="9525">
            <a:noFill/>
            <a:miter lim="800000"/>
            <a:headEnd/>
            <a:tailEnd/>
          </a:ln>
        </p:spPr>
      </p:pic>
      <p:pic>
        <p:nvPicPr>
          <p:cNvPr id="6152" name="Picture 8"/>
          <p:cNvPicPr>
            <a:picLocks noChangeAspect="1" noChangeArrowheads="1"/>
          </p:cNvPicPr>
          <p:nvPr/>
        </p:nvPicPr>
        <p:blipFill>
          <a:blip r:embed="rId5" cstate="print"/>
          <a:srcRect/>
          <a:stretch>
            <a:fillRect/>
          </a:stretch>
        </p:blipFill>
        <p:spPr bwMode="auto">
          <a:xfrm>
            <a:off x="1844675" y="4908550"/>
            <a:ext cx="3952875" cy="1484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mtClean="0"/>
              <a:t>Real Time Traffic Information </a:t>
            </a:r>
            <a:endParaRPr lang="en-US" smtClean="0"/>
          </a:p>
        </p:txBody>
      </p:sp>
      <p:sp>
        <p:nvSpPr>
          <p:cNvPr id="7171" name="Content Placeholder 2"/>
          <p:cNvSpPr>
            <a:spLocks noGrp="1"/>
          </p:cNvSpPr>
          <p:nvPr>
            <p:ph idx="1"/>
          </p:nvPr>
        </p:nvSpPr>
        <p:spPr>
          <a:xfrm>
            <a:off x="192088" y="1287463"/>
            <a:ext cx="8275637" cy="3216275"/>
          </a:xfrm>
        </p:spPr>
        <p:txBody>
          <a:bodyPr/>
          <a:lstStyle/>
          <a:p>
            <a:pPr eaLnBrk="1" hangingPunct="1"/>
            <a:r>
              <a:rPr lang="en-US" sz="1600" b="0" dirty="0" smtClean="0"/>
              <a:t>A near real-time overview of all traffic usage, rated against the invoice price</a:t>
            </a:r>
          </a:p>
          <a:p>
            <a:pPr eaLnBrk="1" hangingPunct="1"/>
            <a:r>
              <a:rPr lang="en-US" sz="1600" b="0" dirty="0" smtClean="0"/>
              <a:t>Includes calls that are currently in progress in addition to finalized calls. </a:t>
            </a:r>
            <a:endParaRPr lang="en-GB" sz="1600" b="0" dirty="0" smtClean="0"/>
          </a:p>
          <a:p>
            <a:pPr eaLnBrk="1" hangingPunct="1"/>
            <a:r>
              <a:rPr lang="en-GB" sz="1600" b="0" dirty="0" smtClean="0"/>
              <a:t>Four CDR options to select from:</a:t>
            </a:r>
          </a:p>
          <a:p>
            <a:pPr lvl="1" eaLnBrk="1" hangingPunct="1"/>
            <a:r>
              <a:rPr lang="en-GB" dirty="0" smtClean="0"/>
              <a:t>Airtime CDRs:</a:t>
            </a:r>
          </a:p>
          <a:p>
            <a:pPr lvl="2" eaLnBrk="1" hangingPunct="1"/>
            <a:r>
              <a:rPr lang="en-GB" sz="1400" dirty="0" smtClean="0"/>
              <a:t>Current Month and Archive</a:t>
            </a:r>
          </a:p>
          <a:p>
            <a:pPr lvl="1" eaLnBrk="1" hangingPunct="1"/>
            <a:r>
              <a:rPr lang="en-GB" dirty="0" smtClean="0"/>
              <a:t>Trench Data CDRs</a:t>
            </a:r>
          </a:p>
          <a:p>
            <a:pPr lvl="2" eaLnBrk="1" hangingPunct="1"/>
            <a:r>
              <a:rPr lang="en-GB" sz="1400" dirty="0" smtClean="0"/>
              <a:t>Current (open sessions) and Historic (closed sessions)</a:t>
            </a:r>
          </a:p>
        </p:txBody>
      </p:sp>
      <p:pic>
        <p:nvPicPr>
          <p:cNvPr id="7172" name="Picture 4"/>
          <p:cNvPicPr>
            <a:picLocks noChangeAspect="1" noChangeArrowheads="1"/>
          </p:cNvPicPr>
          <p:nvPr/>
        </p:nvPicPr>
        <p:blipFill>
          <a:blip r:embed="rId3" cstate="print"/>
          <a:srcRect/>
          <a:stretch>
            <a:fillRect/>
          </a:stretch>
        </p:blipFill>
        <p:spPr bwMode="auto">
          <a:xfrm>
            <a:off x="6410325" y="2287588"/>
            <a:ext cx="2347913" cy="1301750"/>
          </a:xfrm>
          <a:prstGeom prst="rect">
            <a:avLst/>
          </a:prstGeom>
          <a:noFill/>
          <a:ln w="9525">
            <a:noFill/>
            <a:miter lim="800000"/>
            <a:headEnd/>
            <a:tailEnd/>
          </a:ln>
        </p:spPr>
      </p:pic>
      <p:pic>
        <p:nvPicPr>
          <p:cNvPr id="7173" name="Picture 8"/>
          <p:cNvPicPr>
            <a:picLocks noChangeAspect="1" noChangeArrowheads="1"/>
          </p:cNvPicPr>
          <p:nvPr/>
        </p:nvPicPr>
        <p:blipFill>
          <a:blip r:embed="rId4" cstate="print"/>
          <a:srcRect/>
          <a:stretch>
            <a:fillRect/>
          </a:stretch>
        </p:blipFill>
        <p:spPr bwMode="auto">
          <a:xfrm>
            <a:off x="423863" y="3803650"/>
            <a:ext cx="7910512" cy="2424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Trench Call Data Report (CDR): Current Terminal Status</a:t>
            </a:r>
            <a:endParaRPr lang="en-US" smtClean="0"/>
          </a:p>
        </p:txBody>
      </p:sp>
      <p:sp>
        <p:nvSpPr>
          <p:cNvPr id="5" name="Content Placeholder 6"/>
          <p:cNvSpPr>
            <a:spLocks noGrp="1"/>
          </p:cNvSpPr>
          <p:nvPr>
            <p:ph idx="1"/>
          </p:nvPr>
        </p:nvSpPr>
        <p:spPr>
          <a:xfrm>
            <a:off x="420688" y="1300163"/>
            <a:ext cx="8275637" cy="4686300"/>
          </a:xfrm>
        </p:spPr>
        <p:txBody>
          <a:bodyPr/>
          <a:lstStyle/>
          <a:p>
            <a:pPr>
              <a:defRPr/>
            </a:pPr>
            <a:r>
              <a:rPr lang="en-US" sz="1600" b="0" kern="1200" dirty="0" smtClean="0"/>
              <a:t>Identify SIM cards that are currently active and running data traffic</a:t>
            </a:r>
          </a:p>
        </p:txBody>
      </p:sp>
      <p:pic>
        <p:nvPicPr>
          <p:cNvPr id="8196" name="Picture 6"/>
          <p:cNvPicPr>
            <a:picLocks noChangeAspect="1" noChangeArrowheads="1"/>
          </p:cNvPicPr>
          <p:nvPr/>
        </p:nvPicPr>
        <p:blipFill>
          <a:blip r:embed="rId3" cstate="print"/>
          <a:srcRect/>
          <a:stretch>
            <a:fillRect/>
          </a:stretch>
        </p:blipFill>
        <p:spPr bwMode="auto">
          <a:xfrm>
            <a:off x="198438" y="1952625"/>
            <a:ext cx="8689975"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mtClean="0"/>
              <a:t>Prevent Surprise Invoices: Credit Control</a:t>
            </a:r>
            <a:endParaRPr lang="en-US" smtClean="0"/>
          </a:p>
        </p:txBody>
      </p:sp>
      <p:sp>
        <p:nvSpPr>
          <p:cNvPr id="9219" name="Content Placeholder 2"/>
          <p:cNvSpPr>
            <a:spLocks noGrp="1"/>
          </p:cNvSpPr>
          <p:nvPr>
            <p:ph idx="1"/>
          </p:nvPr>
        </p:nvSpPr>
        <p:spPr>
          <a:xfrm>
            <a:off x="209550" y="1228725"/>
            <a:ext cx="8629650" cy="520700"/>
          </a:xfrm>
        </p:spPr>
        <p:txBody>
          <a:bodyPr/>
          <a:lstStyle/>
          <a:p>
            <a:pPr marL="0">
              <a:buFontTx/>
              <a:buNone/>
            </a:pPr>
            <a:r>
              <a:rPr lang="en-US" sz="1600" dirty="0" smtClean="0"/>
              <a:t>Stratos Dashboard offers different options to monitor traffic usage:</a:t>
            </a:r>
            <a:endParaRPr lang="en-GB" sz="1600" dirty="0" smtClean="0"/>
          </a:p>
        </p:txBody>
      </p:sp>
      <p:pic>
        <p:nvPicPr>
          <p:cNvPr id="9223" name="Picture 7"/>
          <p:cNvPicPr>
            <a:picLocks noChangeAspect="1" noChangeArrowheads="1"/>
          </p:cNvPicPr>
          <p:nvPr/>
        </p:nvPicPr>
        <p:blipFill>
          <a:blip r:embed="rId3" cstate="print"/>
          <a:srcRect/>
          <a:stretch>
            <a:fillRect/>
          </a:stretch>
        </p:blipFill>
        <p:spPr bwMode="auto">
          <a:xfrm>
            <a:off x="3830638" y="3257550"/>
            <a:ext cx="5167312" cy="2003425"/>
          </a:xfrm>
          <a:prstGeom prst="rect">
            <a:avLst/>
          </a:prstGeom>
          <a:noFill/>
          <a:ln w="9525">
            <a:noFill/>
            <a:miter lim="800000"/>
            <a:headEnd/>
            <a:tailEnd/>
          </a:ln>
        </p:spPr>
      </p:pic>
      <p:pic>
        <p:nvPicPr>
          <p:cNvPr id="9224" name="Picture 8"/>
          <p:cNvPicPr>
            <a:picLocks noChangeAspect="1" noChangeArrowheads="1"/>
          </p:cNvPicPr>
          <p:nvPr/>
        </p:nvPicPr>
        <p:blipFill>
          <a:blip r:embed="rId4" cstate="print"/>
          <a:srcRect/>
          <a:stretch>
            <a:fillRect/>
          </a:stretch>
        </p:blipFill>
        <p:spPr bwMode="auto">
          <a:xfrm>
            <a:off x="4827588" y="1878013"/>
            <a:ext cx="4048125" cy="1352550"/>
          </a:xfrm>
          <a:prstGeom prst="rect">
            <a:avLst/>
          </a:prstGeom>
          <a:noFill/>
          <a:ln w="9525">
            <a:noFill/>
            <a:miter lim="800000"/>
            <a:headEnd/>
            <a:tailEnd/>
          </a:ln>
        </p:spPr>
      </p:pic>
      <p:sp>
        <p:nvSpPr>
          <p:cNvPr id="10" name="Content Placeholder 2"/>
          <p:cNvSpPr txBox="1">
            <a:spLocks/>
          </p:cNvSpPr>
          <p:nvPr/>
        </p:nvSpPr>
        <p:spPr bwMode="auto">
          <a:xfrm>
            <a:off x="215900" y="3408363"/>
            <a:ext cx="8218488" cy="1071562"/>
          </a:xfrm>
          <a:prstGeom prst="rect">
            <a:avLst/>
          </a:prstGeom>
          <a:noFill/>
          <a:ln w="9525">
            <a:noFill/>
            <a:miter lim="800000"/>
            <a:headEnd/>
            <a:tailEnd/>
          </a:ln>
        </p:spPr>
        <p:txBody>
          <a:bodyPr/>
          <a:lstStyle/>
          <a:p>
            <a:pPr marL="342900" indent="-342900">
              <a:spcBef>
                <a:spcPct val="20000"/>
              </a:spcBef>
              <a:spcAft>
                <a:spcPct val="25000"/>
              </a:spcAft>
              <a:buClr>
                <a:srgbClr val="856E5A"/>
              </a:buClr>
              <a:buFontTx/>
              <a:buChar char="•"/>
              <a:defRPr/>
            </a:pPr>
            <a:r>
              <a:rPr lang="en-US" sz="1600" b="0" kern="0" dirty="0">
                <a:latin typeface="+mn-lt"/>
              </a:rPr>
              <a:t>High Volume Usage Metering</a:t>
            </a:r>
          </a:p>
          <a:p>
            <a:pPr marL="742950" lvl="1" indent="-285750">
              <a:spcAft>
                <a:spcPct val="20000"/>
              </a:spcAft>
              <a:buFont typeface="Arial" charset="0"/>
              <a:buChar char="–"/>
              <a:defRPr/>
            </a:pPr>
            <a:r>
              <a:rPr lang="en-US" sz="1600" b="0" kern="0" dirty="0">
                <a:latin typeface="+mn-lt"/>
              </a:rPr>
              <a:t>On MB, Minute, Dollar,</a:t>
            </a:r>
            <a:br>
              <a:rPr lang="en-US" sz="1600" b="0" kern="0" dirty="0">
                <a:latin typeface="+mn-lt"/>
              </a:rPr>
            </a:br>
            <a:r>
              <a:rPr lang="en-US" sz="1600" b="0" kern="0" dirty="0">
                <a:latin typeface="+mn-lt"/>
              </a:rPr>
              <a:t>SMS, Prepay units</a:t>
            </a:r>
            <a:endParaRPr lang="en-GB" sz="1600" b="0" kern="0" dirty="0">
              <a:latin typeface="+mn-lt"/>
            </a:endParaRPr>
          </a:p>
        </p:txBody>
      </p:sp>
      <p:sp>
        <p:nvSpPr>
          <p:cNvPr id="11" name="Content Placeholder 2"/>
          <p:cNvSpPr txBox="1">
            <a:spLocks/>
          </p:cNvSpPr>
          <p:nvPr/>
        </p:nvSpPr>
        <p:spPr bwMode="auto">
          <a:xfrm>
            <a:off x="288925" y="5335588"/>
            <a:ext cx="8218488" cy="693737"/>
          </a:xfrm>
          <a:prstGeom prst="rect">
            <a:avLst/>
          </a:prstGeom>
          <a:noFill/>
          <a:ln w="9525">
            <a:noFill/>
            <a:miter lim="800000"/>
            <a:headEnd/>
            <a:tailEnd/>
          </a:ln>
        </p:spPr>
        <p:txBody>
          <a:bodyPr/>
          <a:lstStyle/>
          <a:p>
            <a:pPr marL="342900" indent="-342900">
              <a:spcBef>
                <a:spcPts val="0"/>
              </a:spcBef>
              <a:spcAft>
                <a:spcPts val="0"/>
              </a:spcAft>
              <a:buClr>
                <a:srgbClr val="856E5A"/>
              </a:buClr>
              <a:buFontTx/>
              <a:buChar char="•"/>
              <a:defRPr/>
            </a:pPr>
            <a:r>
              <a:rPr lang="en-US" sz="1600" b="0" kern="0" dirty="0">
                <a:latin typeface="+mn-lt"/>
              </a:rPr>
              <a:t>Receive email alerts on multiple email addresses</a:t>
            </a:r>
          </a:p>
          <a:p>
            <a:pPr marL="342900" indent="-342900">
              <a:spcBef>
                <a:spcPct val="20000"/>
              </a:spcBef>
              <a:spcAft>
                <a:spcPct val="25000"/>
              </a:spcAft>
              <a:buClr>
                <a:srgbClr val="856E5A"/>
              </a:buClr>
              <a:buFontTx/>
              <a:buChar char="•"/>
              <a:defRPr/>
            </a:pPr>
            <a:endParaRPr lang="en-GB" sz="1600" b="0" kern="0" dirty="0">
              <a:latin typeface="+mn-lt"/>
            </a:endParaRPr>
          </a:p>
        </p:txBody>
      </p:sp>
      <p:sp>
        <p:nvSpPr>
          <p:cNvPr id="12" name="Content Placeholder 2"/>
          <p:cNvSpPr txBox="1">
            <a:spLocks/>
          </p:cNvSpPr>
          <p:nvPr/>
        </p:nvSpPr>
        <p:spPr bwMode="auto">
          <a:xfrm>
            <a:off x="225425" y="1871663"/>
            <a:ext cx="4478338" cy="1084262"/>
          </a:xfrm>
          <a:prstGeom prst="rect">
            <a:avLst/>
          </a:prstGeom>
          <a:noFill/>
          <a:ln w="9525">
            <a:noFill/>
            <a:miter lim="800000"/>
            <a:headEnd/>
            <a:tailEnd/>
          </a:ln>
        </p:spPr>
        <p:txBody>
          <a:bodyPr/>
          <a:lstStyle/>
          <a:p>
            <a:pPr marL="342900" indent="-342900">
              <a:spcBef>
                <a:spcPct val="20000"/>
              </a:spcBef>
              <a:spcAft>
                <a:spcPct val="25000"/>
              </a:spcAft>
              <a:buClr>
                <a:srgbClr val="856E5A"/>
              </a:buClr>
              <a:buFontTx/>
              <a:buChar char="•"/>
              <a:defRPr/>
            </a:pPr>
            <a:r>
              <a:rPr lang="en-US" sz="1600" b="0" kern="0" dirty="0">
                <a:latin typeface="+mn-lt"/>
              </a:rPr>
              <a:t>Credit Control:</a:t>
            </a:r>
          </a:p>
          <a:p>
            <a:pPr marL="742950" lvl="1" indent="-285750">
              <a:spcAft>
                <a:spcPts val="0"/>
              </a:spcAft>
              <a:buFont typeface="Arial" charset="0"/>
              <a:buChar char="–"/>
              <a:defRPr/>
            </a:pPr>
            <a:r>
              <a:rPr lang="en-US" sz="1600" b="0" kern="0" dirty="0">
                <a:latin typeface="+mn-lt"/>
              </a:rPr>
              <a:t>Credit Control on individual SIM cards, groups of SIM cards, SCAPs</a:t>
            </a:r>
            <a:endParaRPr lang="en-GB" sz="1600" b="0" kern="0" dirty="0">
              <a:latin typeface="+mn-lt"/>
            </a:endParaRPr>
          </a:p>
        </p:txBody>
      </p:sp>
      <p:pic>
        <p:nvPicPr>
          <p:cNvPr id="9226" name="Picture 10"/>
          <p:cNvPicPr>
            <a:picLocks noChangeAspect="1" noChangeArrowheads="1"/>
          </p:cNvPicPr>
          <p:nvPr/>
        </p:nvPicPr>
        <p:blipFill>
          <a:blip r:embed="rId5" cstate="print"/>
          <a:srcRect/>
          <a:stretch>
            <a:fillRect/>
          </a:stretch>
        </p:blipFill>
        <p:spPr bwMode="auto">
          <a:xfrm>
            <a:off x="1846263" y="5718175"/>
            <a:ext cx="5238750" cy="72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a:xfrm>
            <a:off x="809625" y="3128963"/>
            <a:ext cx="7772400" cy="2436812"/>
          </a:xfrm>
        </p:spPr>
        <p:txBody>
          <a:bodyPr/>
          <a:lstStyle/>
          <a:p>
            <a:r>
              <a:rPr lang="en-US" sz="2400" b="1" dirty="0" smtClean="0"/>
              <a:t>The Stratos Advantage™</a:t>
            </a:r>
            <a:br>
              <a:rPr lang="en-US" sz="2400" b="1" dirty="0" smtClean="0"/>
            </a:br>
            <a:r>
              <a:rPr lang="en-US" sz="4000" b="1" dirty="0" smtClean="0"/>
              <a:t>Stratos Trench™</a:t>
            </a:r>
            <a:br>
              <a:rPr lang="en-US" sz="4000" b="1" dirty="0" smtClean="0"/>
            </a:br>
            <a:r>
              <a:rPr lang="en-US" sz="4000" b="1" dirty="0" smtClean="0"/>
              <a:t/>
            </a:r>
            <a:br>
              <a:rPr lang="en-US" sz="4000" b="1" dirty="0" smtClean="0"/>
            </a:br>
            <a:r>
              <a:rPr lang="en-US" sz="2400" dirty="0" smtClean="0"/>
              <a:t>Firewall Protection Against Internet Threats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Protection Against Internet Threats</a:t>
            </a:r>
          </a:p>
        </p:txBody>
      </p:sp>
      <p:sp>
        <p:nvSpPr>
          <p:cNvPr id="3" name="Content Placeholder 2"/>
          <p:cNvSpPr>
            <a:spLocks noGrp="1"/>
          </p:cNvSpPr>
          <p:nvPr>
            <p:ph idx="1"/>
          </p:nvPr>
        </p:nvSpPr>
        <p:spPr/>
        <p:txBody>
          <a:bodyPr/>
          <a:lstStyle/>
          <a:p>
            <a:pPr>
              <a:defRPr/>
            </a:pPr>
            <a:r>
              <a:rPr lang="en-US" sz="1600" b="0" kern="1200" dirty="0" smtClean="0"/>
              <a:t>Stratos Trench is a firewall that sits between the satellite network and the Internet </a:t>
            </a:r>
          </a:p>
          <a:p>
            <a:pPr>
              <a:defRPr/>
            </a:pPr>
            <a:r>
              <a:rPr lang="en-US" sz="1600" b="0" kern="1200" dirty="0" smtClean="0"/>
              <a:t>It allows terminals to access the Internet while at the same time ensuring that incoming malicious traffic is blocked </a:t>
            </a:r>
          </a:p>
          <a:p>
            <a:pPr>
              <a:defRPr/>
            </a:pPr>
            <a:r>
              <a:rPr lang="en-US" sz="1600" b="0" kern="1200" dirty="0" smtClean="0"/>
              <a:t>Since Internet traffic is blocked before it goes over the satellite path you will not be charged for it  </a:t>
            </a:r>
          </a:p>
          <a:p>
            <a:pPr>
              <a:defRPr/>
            </a:pPr>
            <a:r>
              <a:rPr lang="en-US" sz="1600" b="0" kern="1200" dirty="0" smtClean="0"/>
              <a:t>Charges are levied only for IP traffic that passes over the satellite link in both directions </a:t>
            </a:r>
          </a:p>
          <a:p>
            <a:pPr>
              <a:defRPr/>
            </a:pPr>
            <a:r>
              <a:rPr lang="en-US" sz="1600" b="0" kern="1200" dirty="0" smtClean="0"/>
              <a:t>Using only the firewall on your computer blocks traffic only after it has already come over the satellite path and hit your invoice, therefore Stratos Trench brings you additional cost savings</a:t>
            </a:r>
          </a:p>
          <a:p>
            <a:pPr>
              <a:defRPr/>
            </a:pPr>
            <a:endParaRPr lang="en-US" sz="1600" b="0" dirty="0"/>
          </a:p>
        </p:txBody>
      </p:sp>
      <p:pic>
        <p:nvPicPr>
          <p:cNvPr id="13316" name="Picture 5"/>
          <p:cNvPicPr>
            <a:picLocks noChangeAspect="1" noChangeArrowheads="1"/>
          </p:cNvPicPr>
          <p:nvPr/>
        </p:nvPicPr>
        <p:blipFill>
          <a:blip r:embed="rId3" cstate="print"/>
          <a:srcRect/>
          <a:stretch>
            <a:fillRect/>
          </a:stretch>
        </p:blipFill>
        <p:spPr bwMode="auto">
          <a:xfrm>
            <a:off x="658813" y="4951413"/>
            <a:ext cx="7800975"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406400" y="1377950"/>
            <a:ext cx="8491538" cy="4964113"/>
          </a:xfrm>
        </p:spPr>
        <p:txBody>
          <a:bodyPr/>
          <a:lstStyle/>
          <a:p>
            <a:pPr marL="266700" indent="-266700">
              <a:defRPr/>
            </a:pPr>
            <a:r>
              <a:rPr lang="en-GB" sz="1600" b="0" kern="1200" dirty="0" smtClean="0"/>
              <a:t>Stratos Trench allows you to </a:t>
            </a:r>
            <a:r>
              <a:rPr lang="en-US" sz="1600" b="0" kern="1200" dirty="0" smtClean="0"/>
              <a:t>configure the firewall rules for your specific needs         </a:t>
            </a:r>
          </a:p>
          <a:p>
            <a:pPr marL="666750" lvl="2" indent="-266700">
              <a:spcBef>
                <a:spcPct val="20000"/>
              </a:spcBef>
              <a:spcAft>
                <a:spcPct val="25000"/>
              </a:spcAft>
              <a:buClr>
                <a:srgbClr val="856E5A"/>
              </a:buClr>
              <a:defRPr/>
            </a:pPr>
            <a:r>
              <a:rPr lang="en-US" kern="1200" dirty="0" smtClean="0">
                <a:ea typeface="+mn-ea"/>
                <a:cs typeface="+mn-cs"/>
              </a:rPr>
              <a:t>Example: A corporate administrator can implement firewall rules across all employees, while at the same time preventing employees from modifying these rules</a:t>
            </a:r>
          </a:p>
          <a:p>
            <a:pPr>
              <a:buFontTx/>
              <a:buNone/>
              <a:defRPr/>
            </a:pPr>
            <a:endParaRPr lang="en-US" sz="1600" b="0" dirty="0" smtClean="0"/>
          </a:p>
          <a:p>
            <a:pPr>
              <a:buFontTx/>
              <a:buNone/>
              <a:defRPr/>
            </a:pPr>
            <a:r>
              <a:rPr lang="en-US" sz="1600" b="0" dirty="0" smtClean="0"/>
              <a:t>Three ways to specify firewall rules:</a:t>
            </a:r>
          </a:p>
          <a:p>
            <a:pPr>
              <a:buFontTx/>
              <a:buAutoNum type="arabicPeriod"/>
              <a:defRPr/>
            </a:pPr>
            <a:r>
              <a:rPr lang="en-US" sz="1600" b="0" dirty="0" smtClean="0"/>
              <a:t>Public Rule Sets – created by Stratos and can be applied to all SIM cards, for example allowing Internet access or e-mail only.</a:t>
            </a:r>
          </a:p>
          <a:p>
            <a:pPr>
              <a:buFontTx/>
              <a:buAutoNum type="arabicPeriod"/>
              <a:defRPr/>
            </a:pPr>
            <a:r>
              <a:rPr lang="en-US" sz="1600" b="0" dirty="0" smtClean="0"/>
              <a:t>Private Rule Sets – created by the customer for complete control over the IP Address, Protocol, Port and Subnet values; can be set on all User Profiles that belong to the same customer and any SIM card</a:t>
            </a:r>
          </a:p>
          <a:p>
            <a:pPr>
              <a:buFontTx/>
              <a:buAutoNum type="arabicPeriod"/>
              <a:defRPr/>
            </a:pPr>
            <a:r>
              <a:rPr lang="en-US" sz="1600" b="0" dirty="0" smtClean="0"/>
              <a:t>Custom </a:t>
            </a:r>
            <a:r>
              <a:rPr lang="en-US" sz="1600" b="0" dirty="0" smtClean="0"/>
              <a:t>Rules – individual rules created by the customer that apply only to one User Profile</a:t>
            </a:r>
          </a:p>
          <a:p>
            <a:pPr>
              <a:buFontTx/>
              <a:buNone/>
              <a:defRPr/>
            </a:pPr>
            <a:endParaRPr lang="en-US" dirty="0" smtClean="0"/>
          </a:p>
          <a:p>
            <a:pPr>
              <a:defRPr/>
            </a:pPr>
            <a:endParaRPr lang="en-US" sz="1800" dirty="0" smtClean="0"/>
          </a:p>
        </p:txBody>
      </p:sp>
      <p:sp>
        <p:nvSpPr>
          <p:cNvPr id="14339" name="Rectangle 2"/>
          <p:cNvSpPr>
            <a:spLocks noGrp="1" noChangeArrowheads="1"/>
          </p:cNvSpPr>
          <p:nvPr>
            <p:ph type="title"/>
          </p:nvPr>
        </p:nvSpPr>
        <p:spPr/>
        <p:txBody>
          <a:bodyPr/>
          <a:lstStyle/>
          <a:p>
            <a:r>
              <a:rPr lang="en-US" smtClean="0"/>
              <a:t>Setting Stratos Trench Firewall Rules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mtClean="0"/>
              <a:t>Available Public Rule Sets</a:t>
            </a:r>
          </a:p>
        </p:txBody>
      </p:sp>
      <p:graphicFrame>
        <p:nvGraphicFramePr>
          <p:cNvPr id="4" name="Table 3"/>
          <p:cNvGraphicFramePr>
            <a:graphicFrameLocks noGrp="1"/>
          </p:cNvGraphicFramePr>
          <p:nvPr/>
        </p:nvGraphicFramePr>
        <p:xfrm>
          <a:off x="304800" y="1536700"/>
          <a:ext cx="8577943" cy="4376016"/>
        </p:xfrm>
        <a:graphic>
          <a:graphicData uri="http://schemas.openxmlformats.org/drawingml/2006/table">
            <a:tbl>
              <a:tblPr firstRow="1" bandRow="1">
                <a:tableStyleId>{5C22544A-7EE6-4342-B048-85BDC9FD1C3A}</a:tableStyleId>
              </a:tblPr>
              <a:tblGrid>
                <a:gridCol w="1266825"/>
                <a:gridCol w="7311118"/>
              </a:tblGrid>
              <a:tr h="627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latin typeface="+mn-lt"/>
                          <a:ea typeface="+mn-ea"/>
                          <a:cs typeface="+mn-cs"/>
                        </a:rPr>
                        <a:t>Internet Access</a:t>
                      </a:r>
                    </a:p>
                  </a:txBody>
                  <a:tcPr>
                    <a:solidFill>
                      <a:schemeClr val="bg1"/>
                    </a:solidFill>
                  </a:tcPr>
                </a:tc>
                <a:tc>
                  <a:txBody>
                    <a:bodyPr/>
                    <a:lstStyle/>
                    <a:p>
                      <a:pPr marL="270000" indent="-270000">
                        <a:buFont typeface="Arial" pitchFamily="34" charset="0"/>
                        <a:buChar char="•"/>
                      </a:pPr>
                      <a:r>
                        <a:rPr lang="en-US" sz="1000" b="0" kern="1200" dirty="0" smtClean="0">
                          <a:solidFill>
                            <a:schemeClr val="dk1"/>
                          </a:solidFill>
                          <a:latin typeface="+mn-lt"/>
                          <a:ea typeface="+mn-ea"/>
                          <a:cs typeface="+mn-cs"/>
                        </a:rPr>
                        <a:t>All IP protocols are allowed for data traffic from the mobile to the internet</a:t>
                      </a:r>
                    </a:p>
                    <a:p>
                      <a:pPr marL="270000" indent="-270000">
                        <a:buFont typeface="Arial" pitchFamily="34" charset="0"/>
                        <a:buChar char="•"/>
                      </a:pPr>
                      <a:r>
                        <a:rPr lang="en-US" sz="1000" b="0" kern="1200" dirty="0" smtClean="0">
                          <a:solidFill>
                            <a:schemeClr val="dk1"/>
                          </a:solidFill>
                          <a:latin typeface="+mn-lt"/>
                          <a:ea typeface="+mn-ea"/>
                          <a:cs typeface="+mn-cs"/>
                        </a:rPr>
                        <a:t>All IP protocols are not permitted for data traffic from the internet to the mobile</a:t>
                      </a:r>
                    </a:p>
                    <a:p>
                      <a:pPr marL="270000" indent="-270000">
                        <a:buFont typeface="Arial" pitchFamily="34" charset="0"/>
                        <a:buChar char="•"/>
                      </a:pPr>
                      <a:r>
                        <a:rPr lang="en-US" sz="1000" b="0" kern="1200" dirty="0" smtClean="0">
                          <a:solidFill>
                            <a:schemeClr val="dk1"/>
                          </a:solidFill>
                          <a:latin typeface="+mn-lt"/>
                          <a:ea typeface="+mn-ea"/>
                          <a:cs typeface="+mn-cs"/>
                        </a:rPr>
                        <a:t>This rule ensures that any type of data traffic from the terminal is allowed, but unwanted data traffic to the terminal is blocked. </a:t>
                      </a:r>
                    </a:p>
                  </a:txBody>
                  <a:tcPr>
                    <a:solidFill>
                      <a:schemeClr val="bg1"/>
                    </a:solidFill>
                  </a:tcPr>
                </a:tc>
              </a:tr>
              <a:tr h="712378">
                <a:tc>
                  <a:txBody>
                    <a:bodyPr/>
                    <a:lstStyle/>
                    <a:p>
                      <a:r>
                        <a:rPr lang="en-US" sz="1200" dirty="0" smtClean="0"/>
                        <a:t>Open</a:t>
                      </a:r>
                      <a:endParaRPr lang="en-CA" sz="1200" dirty="0"/>
                    </a:p>
                  </a:txBody>
                  <a:tcPr>
                    <a:solidFill>
                      <a:srgbClr val="E3DCD5"/>
                    </a:solidFill>
                  </a:tcPr>
                </a:tc>
                <a:tc>
                  <a:txBody>
                    <a:bodyPr/>
                    <a:lstStyle/>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IP protocols are allowed for data traffic from the mobile to the internet</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IP protocols are allowed for data traffic from the internet to the mobile</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Suitable if the SIM card needs to be reached from the Internet, e.g. in case the SIM card has Transparent Access with a static IP address on it.</a:t>
                      </a:r>
                    </a:p>
                  </a:txBody>
                  <a:tcPr>
                    <a:solidFill>
                      <a:srgbClr val="E3DCD5"/>
                    </a:solidFill>
                  </a:tcPr>
                </a:tc>
              </a:tr>
              <a:tr h="796897">
                <a:tc>
                  <a:txBody>
                    <a:bodyPr/>
                    <a:lstStyle/>
                    <a:p>
                      <a:r>
                        <a:rPr lang="en-US" sz="1200" dirty="0" smtClean="0"/>
                        <a:t>Email</a:t>
                      </a:r>
                      <a:r>
                        <a:rPr lang="en-US" sz="1200" baseline="0" dirty="0" smtClean="0"/>
                        <a:t> Only</a:t>
                      </a:r>
                      <a:endParaRPr lang="en-CA" sz="1200" dirty="0"/>
                    </a:p>
                  </a:txBody>
                  <a:tcPr>
                    <a:solidFill>
                      <a:schemeClr val="bg1"/>
                    </a:solidFill>
                  </a:tcPr>
                </a:tc>
                <a:tc>
                  <a:txBody>
                    <a:bodyPr/>
                    <a:lstStyle/>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IP protocols for email (SMTP, POP, IMAP and Secure SMTP) are permitted for data traffic from the mobile to the internet</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other IP protocols are not permitted for data traffic from the mobile to the internet</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IP protocols are not permitted for data traffic from the internet to the mobile</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The effect of this rule is that the data connection can only be used to send and receive email, and not for, for example, internet browsing</a:t>
                      </a:r>
                    </a:p>
                  </a:txBody>
                  <a:tcPr>
                    <a:solidFill>
                      <a:schemeClr val="bg1"/>
                    </a:solidFill>
                  </a:tcPr>
                </a:tc>
              </a:tr>
              <a:tr h="627859">
                <a:tc>
                  <a:txBody>
                    <a:bodyPr/>
                    <a:lstStyle/>
                    <a:p>
                      <a:r>
                        <a:rPr lang="en-US" sz="1200" dirty="0" smtClean="0"/>
                        <a:t>Closed</a:t>
                      </a:r>
                      <a:endParaRPr lang="en-CA" sz="1200" dirty="0"/>
                    </a:p>
                  </a:txBody>
                  <a:tcPr>
                    <a:solidFill>
                      <a:srgbClr val="E3DCD5"/>
                    </a:solidFill>
                  </a:tcPr>
                </a:tc>
                <a:tc>
                  <a:txBody>
                    <a:bodyPr/>
                    <a:lstStyle/>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IP protocols are not permitted for data traffic from the mobile to the internet</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IP protocols are not permitted for data traffic from the internet to the mobile</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With this rule set no data traffic is allowed at all. The SIM card can only do voice and SMS</a:t>
                      </a:r>
                    </a:p>
                  </a:txBody>
                  <a:tcPr>
                    <a:solidFill>
                      <a:srgbClr val="E3DCD5"/>
                    </a:solidFill>
                  </a:tcPr>
                </a:tc>
              </a:tr>
              <a:tr h="627859">
                <a:tc>
                  <a:txBody>
                    <a:bodyPr/>
                    <a:lstStyle/>
                    <a:p>
                      <a:r>
                        <a:rPr lang="en-US" sz="1200" dirty="0" err="1" smtClean="0"/>
                        <a:t>AmosConnect</a:t>
                      </a:r>
                      <a:r>
                        <a:rPr lang="en-US" sz="1200" dirty="0" smtClean="0"/>
                        <a:t> Only</a:t>
                      </a:r>
                      <a:endParaRPr lang="en-CA" sz="1200" dirty="0"/>
                    </a:p>
                  </a:txBody>
                  <a:tcPr>
                    <a:solidFill>
                      <a:schemeClr val="bg1"/>
                    </a:solidFill>
                  </a:tcPr>
                </a:tc>
                <a:tc>
                  <a:txBody>
                    <a:bodyPr/>
                    <a:lstStyle/>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IP protocols are permitted for data traffic from the mobile to the Stratos </a:t>
                      </a:r>
                      <a:r>
                        <a:rPr lang="en-US" sz="1000" b="0" kern="1200" dirty="0" err="1" smtClean="0">
                          <a:solidFill>
                            <a:schemeClr val="dk1"/>
                          </a:solidFill>
                          <a:latin typeface="+mn-lt"/>
                          <a:ea typeface="+mn-ea"/>
                          <a:cs typeface="+mn-cs"/>
                        </a:rPr>
                        <a:t>AmosConnect</a:t>
                      </a:r>
                      <a:r>
                        <a:rPr lang="en-US" sz="1000" b="0" kern="1200" dirty="0" smtClean="0">
                          <a:solidFill>
                            <a:schemeClr val="dk1"/>
                          </a:solidFill>
                          <a:latin typeface="+mn-lt"/>
                          <a:ea typeface="+mn-ea"/>
                          <a:cs typeface="+mn-cs"/>
                        </a:rPr>
                        <a:t> server</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other IP protocols are not permitted for data traffic either to or from the mobile</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If this Rule Set is selected, all traffic is blocked except for </a:t>
                      </a:r>
                      <a:r>
                        <a:rPr lang="en-US" sz="1000" b="0" kern="1200" dirty="0" err="1" smtClean="0">
                          <a:solidFill>
                            <a:schemeClr val="dk1"/>
                          </a:solidFill>
                          <a:latin typeface="+mn-lt"/>
                          <a:ea typeface="+mn-ea"/>
                          <a:cs typeface="+mn-cs"/>
                        </a:rPr>
                        <a:t>AmosConnect</a:t>
                      </a:r>
                      <a:r>
                        <a:rPr lang="en-US" sz="1000" b="0" kern="1200" dirty="0" smtClean="0">
                          <a:solidFill>
                            <a:schemeClr val="dk1"/>
                          </a:solidFill>
                          <a:latin typeface="+mn-lt"/>
                          <a:ea typeface="+mn-ea"/>
                          <a:cs typeface="+mn-cs"/>
                        </a:rPr>
                        <a:t>.</a:t>
                      </a:r>
                    </a:p>
                  </a:txBody>
                  <a:tcPr>
                    <a:solidFill>
                      <a:schemeClr val="bg1"/>
                    </a:solidFill>
                  </a:tcPr>
                </a:tc>
              </a:tr>
              <a:tr h="627859">
                <a:tc>
                  <a:txBody>
                    <a:bodyPr/>
                    <a:lstStyle/>
                    <a:p>
                      <a:pPr marL="0" indent="-270000" algn="l" defTabSz="914400" rtl="0" eaLnBrk="1" latinLnBrk="0" hangingPunct="1">
                        <a:buFont typeface="Arial" pitchFamily="34" charset="0"/>
                        <a:buNone/>
                      </a:pPr>
                      <a:r>
                        <a:rPr lang="en-US" sz="1200" b="0" kern="1200" dirty="0" err="1" smtClean="0">
                          <a:solidFill>
                            <a:schemeClr val="dk1"/>
                          </a:solidFill>
                          <a:latin typeface="+mn-lt"/>
                          <a:ea typeface="+mn-ea"/>
                          <a:cs typeface="+mn-cs"/>
                        </a:rPr>
                        <a:t>StratosNet</a:t>
                      </a:r>
                      <a:r>
                        <a:rPr lang="en-US" sz="1200" b="0" kern="1200" dirty="0" smtClean="0">
                          <a:solidFill>
                            <a:schemeClr val="dk1"/>
                          </a:solidFill>
                          <a:latin typeface="+mn-lt"/>
                          <a:ea typeface="+mn-ea"/>
                          <a:cs typeface="+mn-cs"/>
                        </a:rPr>
                        <a:t> Accelerator</a:t>
                      </a:r>
                      <a:endParaRPr lang="en-CA" sz="1200" b="0" kern="1200" dirty="0">
                        <a:solidFill>
                          <a:schemeClr val="dk1"/>
                        </a:solidFill>
                        <a:latin typeface="+mn-lt"/>
                        <a:ea typeface="+mn-ea"/>
                        <a:cs typeface="+mn-cs"/>
                      </a:endParaRPr>
                    </a:p>
                  </a:txBody>
                  <a:tcPr>
                    <a:solidFill>
                      <a:srgbClr val="E3DCD5"/>
                    </a:solidFill>
                  </a:tcPr>
                </a:tc>
                <a:tc>
                  <a:txBody>
                    <a:bodyPr/>
                    <a:lstStyle/>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IP protocols are permitted for data traffic from the mobile to the </a:t>
                      </a:r>
                      <a:r>
                        <a:rPr lang="en-US" sz="1000" b="0" kern="1200" dirty="0" err="1" smtClean="0">
                          <a:solidFill>
                            <a:schemeClr val="dk1"/>
                          </a:solidFill>
                          <a:latin typeface="+mn-lt"/>
                          <a:ea typeface="+mn-ea"/>
                          <a:cs typeface="+mn-cs"/>
                        </a:rPr>
                        <a:t>StratosNet</a:t>
                      </a:r>
                      <a:r>
                        <a:rPr lang="en-US" sz="1000" b="0" kern="1200" dirty="0" smtClean="0">
                          <a:solidFill>
                            <a:schemeClr val="dk1"/>
                          </a:solidFill>
                          <a:latin typeface="+mn-lt"/>
                          <a:ea typeface="+mn-ea"/>
                          <a:cs typeface="+mn-cs"/>
                        </a:rPr>
                        <a:t> Accelerator application, both Client and Clientless Stratos</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All other IP protocols are not permitted for data traffic either to or from the mobile</a:t>
                      </a:r>
                    </a:p>
                    <a:p>
                      <a:pPr marL="270000" indent="-270000" algn="l" defTabSz="914400" rtl="0" eaLnBrk="1" latinLnBrk="0" hangingPunct="1">
                        <a:buFont typeface="Arial" pitchFamily="34" charset="0"/>
                        <a:buChar char="•"/>
                      </a:pPr>
                      <a:r>
                        <a:rPr lang="en-US" sz="1000" b="0" kern="1200" dirty="0" smtClean="0">
                          <a:solidFill>
                            <a:schemeClr val="dk1"/>
                          </a:solidFill>
                          <a:latin typeface="+mn-lt"/>
                          <a:ea typeface="+mn-ea"/>
                          <a:cs typeface="+mn-cs"/>
                        </a:rPr>
                        <a:t>If this Rule Set is selected, all traffic is blocked except for </a:t>
                      </a:r>
                      <a:r>
                        <a:rPr lang="en-US" sz="1000" b="0" kern="1200" dirty="0" err="1" smtClean="0">
                          <a:solidFill>
                            <a:schemeClr val="dk1"/>
                          </a:solidFill>
                          <a:latin typeface="+mn-lt"/>
                          <a:ea typeface="+mn-ea"/>
                          <a:cs typeface="+mn-cs"/>
                        </a:rPr>
                        <a:t>StratosNet</a:t>
                      </a:r>
                      <a:r>
                        <a:rPr lang="en-US" sz="1000" b="0" kern="1200" dirty="0" smtClean="0">
                          <a:solidFill>
                            <a:schemeClr val="dk1"/>
                          </a:solidFill>
                          <a:latin typeface="+mn-lt"/>
                          <a:ea typeface="+mn-ea"/>
                          <a:cs typeface="+mn-cs"/>
                        </a:rPr>
                        <a:t> Accelerator.</a:t>
                      </a:r>
                    </a:p>
                  </a:txBody>
                  <a:tcPr>
                    <a:solidFill>
                      <a:srgbClr val="E3DCD5"/>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 y="672748"/>
            <a:ext cx="8534400" cy="569913"/>
          </a:xfrm>
        </p:spPr>
        <p:txBody>
          <a:bodyPr/>
          <a:lstStyle/>
          <a:p>
            <a:r>
              <a:rPr lang="en-US" dirty="0" smtClean="0"/>
              <a:t>Sample Custom Rule Set</a:t>
            </a:r>
            <a:endParaRPr lang="en-GB" dirty="0" smtClean="0"/>
          </a:p>
        </p:txBody>
      </p:sp>
      <p:sp>
        <p:nvSpPr>
          <p:cNvPr id="48131" name="Slide Number Placeholder 3"/>
          <p:cNvSpPr>
            <a:spLocks noGrp="1"/>
          </p:cNvSpPr>
          <p:nvPr>
            <p:ph type="sldNum" sz="quarter" idx="4294967295"/>
          </p:nvPr>
        </p:nvSpPr>
        <p:spPr bwMode="auto">
          <a:xfrm>
            <a:off x="2214563" y="6248400"/>
            <a:ext cx="2133600" cy="365125"/>
          </a:xfrm>
          <a:prstGeom prst="rect">
            <a:avLst/>
          </a:prstGeom>
          <a:noFill/>
          <a:ln>
            <a:miter lim="800000"/>
            <a:headEnd/>
            <a:tailEnd/>
          </a:ln>
        </p:spPr>
        <p:txBody>
          <a:bodyPr/>
          <a:lstStyle/>
          <a:p>
            <a:fld id="{510726B1-E667-4E37-9F8F-37C30409A9EC}" type="slidenum">
              <a:rPr lang="en-US" smtClean="0">
                <a:latin typeface="Arial" pitchFamily="34" charset="0"/>
              </a:rPr>
              <a:pPr/>
              <a:t>38</a:t>
            </a:fld>
            <a:endParaRPr lang="en-US" smtClean="0">
              <a:latin typeface="Arial" pitchFamily="34" charset="0"/>
            </a:endParaRPr>
          </a:p>
        </p:txBody>
      </p:sp>
      <p:pic>
        <p:nvPicPr>
          <p:cNvPr id="48132" name="Picture 2"/>
          <p:cNvPicPr>
            <a:picLocks noChangeAspect="1" noChangeArrowheads="1"/>
          </p:cNvPicPr>
          <p:nvPr/>
        </p:nvPicPr>
        <p:blipFill>
          <a:blip r:embed="rId3" cstate="print"/>
          <a:srcRect/>
          <a:stretch>
            <a:fillRect/>
          </a:stretch>
        </p:blipFill>
        <p:spPr bwMode="auto">
          <a:xfrm>
            <a:off x="757238" y="2590800"/>
            <a:ext cx="7743825" cy="4124325"/>
          </a:xfrm>
          <a:prstGeom prst="rect">
            <a:avLst/>
          </a:prstGeom>
          <a:noFill/>
          <a:ln w="9525" algn="ctr">
            <a:noFill/>
            <a:miter lim="800000"/>
            <a:headEnd/>
            <a:tailEnd/>
          </a:ln>
        </p:spPr>
      </p:pic>
      <p:sp>
        <p:nvSpPr>
          <p:cNvPr id="48133" name="Content Placeholder 2"/>
          <p:cNvSpPr>
            <a:spLocks noGrp="1"/>
          </p:cNvSpPr>
          <p:nvPr>
            <p:ph idx="1"/>
          </p:nvPr>
        </p:nvSpPr>
        <p:spPr>
          <a:xfrm>
            <a:off x="228600" y="1714500"/>
            <a:ext cx="8534400" cy="4533900"/>
          </a:xfrm>
        </p:spPr>
        <p:txBody>
          <a:bodyPr/>
          <a:lstStyle/>
          <a:p>
            <a:r>
              <a:rPr lang="en-US" smtClean="0"/>
              <a:t>User Profile based on Private IP Access, no streaming</a:t>
            </a:r>
          </a:p>
          <a:p>
            <a:r>
              <a:rPr lang="en-US" smtClean="0"/>
              <a:t>Custom made Trench Rule Set </a:t>
            </a:r>
            <a:endParaRPr lang="en-GB"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Netgear Firewall"/>
          <p:cNvPicPr>
            <a:picLocks noChangeAspect="1" noChangeArrowheads="1"/>
          </p:cNvPicPr>
          <p:nvPr/>
        </p:nvPicPr>
        <p:blipFill>
          <a:blip r:embed="rId3" cstate="print"/>
          <a:srcRect/>
          <a:stretch>
            <a:fillRect/>
          </a:stretch>
        </p:blipFill>
        <p:spPr bwMode="auto">
          <a:xfrm>
            <a:off x="461963" y="3829050"/>
            <a:ext cx="2435225" cy="2436813"/>
          </a:xfrm>
          <a:prstGeom prst="rect">
            <a:avLst/>
          </a:prstGeom>
          <a:noFill/>
          <a:ln w="9525">
            <a:noFill/>
            <a:miter lim="800000"/>
            <a:headEnd/>
            <a:tailEnd/>
          </a:ln>
        </p:spPr>
      </p:pic>
      <p:sp>
        <p:nvSpPr>
          <p:cNvPr id="24579" name="Title 1"/>
          <p:cNvSpPr>
            <a:spLocks noGrp="1"/>
          </p:cNvSpPr>
          <p:nvPr>
            <p:ph type="title"/>
          </p:nvPr>
        </p:nvSpPr>
        <p:spPr/>
        <p:txBody>
          <a:bodyPr/>
          <a:lstStyle/>
          <a:p>
            <a:r>
              <a:rPr lang="en-US" dirty="0" smtClean="0"/>
              <a:t>Security Solutions</a:t>
            </a:r>
          </a:p>
        </p:txBody>
      </p:sp>
      <p:sp>
        <p:nvSpPr>
          <p:cNvPr id="3" name="Content Placeholder 2"/>
          <p:cNvSpPr>
            <a:spLocks noGrp="1"/>
          </p:cNvSpPr>
          <p:nvPr>
            <p:ph sz="half" idx="1"/>
          </p:nvPr>
        </p:nvSpPr>
        <p:spPr>
          <a:xfrm>
            <a:off x="-347663" y="1314450"/>
            <a:ext cx="4868863" cy="4686300"/>
          </a:xfrm>
        </p:spPr>
        <p:txBody>
          <a:bodyPr/>
          <a:lstStyle/>
          <a:p>
            <a:pPr lvl="1">
              <a:buFont typeface="Arial" pitchFamily="34" charset="0"/>
              <a:buNone/>
              <a:defRPr/>
            </a:pPr>
            <a:r>
              <a:rPr lang="en-US" sz="1800" dirty="0" smtClean="0">
                <a:ea typeface="+mn-ea"/>
                <a:cs typeface="+mn-cs"/>
              </a:rPr>
              <a:t>Firewall - Restrict traffic by destination, source, and protocol</a:t>
            </a:r>
          </a:p>
          <a:p>
            <a:pPr lvl="2">
              <a:defRPr/>
            </a:pPr>
            <a:r>
              <a:rPr lang="en-US" sz="1800" dirty="0" smtClean="0">
                <a:ea typeface="+mn-ea"/>
                <a:cs typeface="+mn-cs"/>
              </a:rPr>
              <a:t>Shore side: The Stratos Trench </a:t>
            </a:r>
          </a:p>
          <a:p>
            <a:pPr lvl="2">
              <a:defRPr/>
            </a:pPr>
            <a:r>
              <a:rPr lang="en-US" sz="1800" dirty="0" smtClean="0">
                <a:ea typeface="+mn-ea"/>
                <a:cs typeface="+mn-cs"/>
              </a:rPr>
              <a:t>Vessel Side: Physical (</a:t>
            </a:r>
            <a:r>
              <a:rPr lang="en-US" sz="1800" dirty="0" err="1" smtClean="0">
                <a:ea typeface="+mn-ea"/>
                <a:cs typeface="+mn-cs"/>
              </a:rPr>
              <a:t>Netgear</a:t>
            </a:r>
            <a:r>
              <a:rPr lang="en-US" sz="1800" dirty="0" smtClean="0">
                <a:ea typeface="+mn-ea"/>
                <a:cs typeface="+mn-cs"/>
              </a:rPr>
              <a:t>)</a:t>
            </a:r>
            <a:endParaRPr lang="en-US" sz="1800" dirty="0" smtClean="0">
              <a:ea typeface="+mn-ea"/>
              <a:cs typeface="+mn-cs"/>
            </a:endParaRPr>
          </a:p>
          <a:p>
            <a:pPr lvl="2">
              <a:buFont typeface="Wingdings" pitchFamily="2" charset="2"/>
              <a:buNone/>
              <a:defRPr/>
            </a:pPr>
            <a:endParaRPr lang="en-US" sz="1800" dirty="0" smtClean="0">
              <a:ea typeface="+mn-ea"/>
              <a:cs typeface="+mn-cs"/>
            </a:endParaRPr>
          </a:p>
          <a:p>
            <a:pPr lvl="2">
              <a:buFont typeface="Wingdings" pitchFamily="2" charset="2"/>
              <a:buNone/>
              <a:defRPr/>
            </a:pPr>
            <a:r>
              <a:rPr lang="en-US" sz="1800" dirty="0" smtClean="0">
                <a:ea typeface="+mn-ea"/>
                <a:cs typeface="+mn-cs"/>
              </a:rPr>
              <a:t>Necessary for cost control and security</a:t>
            </a:r>
          </a:p>
        </p:txBody>
      </p:sp>
      <p:sp>
        <p:nvSpPr>
          <p:cNvPr id="4" name="Content Placeholder 3"/>
          <p:cNvSpPr>
            <a:spLocks noGrp="1"/>
          </p:cNvSpPr>
          <p:nvPr>
            <p:ph sz="half" idx="2"/>
          </p:nvPr>
        </p:nvSpPr>
        <p:spPr>
          <a:xfrm>
            <a:off x="4619625" y="2970213"/>
            <a:ext cx="4524375" cy="4686300"/>
          </a:xfrm>
        </p:spPr>
        <p:txBody>
          <a:bodyPr/>
          <a:lstStyle/>
          <a:p>
            <a:pPr>
              <a:defRPr/>
            </a:pPr>
            <a:r>
              <a:rPr lang="en-US" sz="2000" b="0" dirty="0" smtClean="0"/>
              <a:t>Protect all onboard network PCs</a:t>
            </a:r>
          </a:p>
          <a:p>
            <a:pPr eaLnBrk="1" hangingPunct="1">
              <a:lnSpc>
                <a:spcPct val="90000"/>
              </a:lnSpc>
              <a:defRPr/>
            </a:pPr>
            <a:r>
              <a:rPr lang="en-US" sz="2000" b="0" dirty="0" smtClean="0"/>
              <a:t>Small updates</a:t>
            </a:r>
          </a:p>
          <a:p>
            <a:pPr lvl="1" eaLnBrk="1" hangingPunct="1">
              <a:lnSpc>
                <a:spcPct val="90000"/>
              </a:lnSpc>
              <a:defRPr/>
            </a:pPr>
            <a:r>
              <a:rPr lang="en-US" sz="2000" dirty="0" smtClean="0">
                <a:ea typeface="+mn-ea"/>
                <a:cs typeface="+mn-cs"/>
              </a:rPr>
              <a:t>Typically between </a:t>
            </a:r>
            <a:r>
              <a:rPr lang="en-US" sz="2000" dirty="0" smtClean="0">
                <a:ea typeface="+mn-ea"/>
                <a:cs typeface="+mn-cs"/>
              </a:rPr>
              <a:t>1KB and </a:t>
            </a:r>
            <a:r>
              <a:rPr lang="en-US" sz="2000" dirty="0" smtClean="0">
                <a:ea typeface="+mn-ea"/>
                <a:cs typeface="+mn-cs"/>
              </a:rPr>
              <a:t>40KB</a:t>
            </a:r>
            <a:endParaRPr lang="en-US" sz="2000" dirty="0" smtClean="0">
              <a:ea typeface="+mn-ea"/>
              <a:cs typeface="+mn-cs"/>
            </a:endParaRPr>
          </a:p>
          <a:p>
            <a:pPr>
              <a:lnSpc>
                <a:spcPct val="90000"/>
              </a:lnSpc>
              <a:defRPr/>
            </a:pPr>
            <a:r>
              <a:rPr lang="en-US" sz="2000" b="0" dirty="0" smtClean="0"/>
              <a:t>Stratos channel partners also provide their own anti-virus services to vessels at sea.</a:t>
            </a:r>
            <a:endParaRPr lang="en-US" sz="2000" b="0" dirty="0" smtClean="0">
              <a:ea typeface="+mn-ea"/>
              <a:cs typeface="+mn-cs"/>
            </a:endParaRPr>
          </a:p>
          <a:p>
            <a:pPr>
              <a:defRPr/>
            </a:pPr>
            <a:endParaRPr lang="en-US" dirty="0"/>
          </a:p>
        </p:txBody>
      </p:sp>
      <p:pic>
        <p:nvPicPr>
          <p:cNvPr id="24582" name="Picture 4"/>
          <p:cNvPicPr>
            <a:picLocks noChangeAspect="1" noChangeArrowheads="1"/>
          </p:cNvPicPr>
          <p:nvPr/>
        </p:nvPicPr>
        <p:blipFill>
          <a:blip r:embed="rId4" cstate="print"/>
          <a:srcRect/>
          <a:stretch>
            <a:fillRect/>
          </a:stretch>
        </p:blipFill>
        <p:spPr bwMode="auto">
          <a:xfrm>
            <a:off x="4683125" y="1366838"/>
            <a:ext cx="3816350" cy="1276350"/>
          </a:xfrm>
          <a:prstGeom prst="rect">
            <a:avLst/>
          </a:prstGeom>
          <a:noFill/>
          <a:ln w="9525" algn="ctr">
            <a:noFill/>
            <a:miter lim="800000"/>
            <a:headEnd/>
            <a:tailEnd/>
          </a:ln>
          <a:scene3d>
            <a:camera prst="orthographicFront"/>
            <a:lightRig rig="threePt" dir="t"/>
          </a:scene3d>
          <a:sp3d>
            <a:bevelT/>
            <a:bevelB/>
          </a:sp3d>
        </p:spPr>
      </p:pic>
      <p:pic>
        <p:nvPicPr>
          <p:cNvPr id="24583" name="Picture 8" descr="http://images.tigerdirect.com/VendorLogos/netgear_logo.gif">
            <a:hlinkClick r:id="rId5"/>
          </p:cNvPr>
          <p:cNvPicPr>
            <a:picLocks noChangeAspect="1" noChangeArrowheads="1"/>
          </p:cNvPicPr>
          <p:nvPr/>
        </p:nvPicPr>
        <p:blipFill>
          <a:blip r:embed="rId6" cstate="print"/>
          <a:srcRect/>
          <a:stretch>
            <a:fillRect/>
          </a:stretch>
        </p:blipFill>
        <p:spPr bwMode="auto">
          <a:xfrm>
            <a:off x="825677" y="5699655"/>
            <a:ext cx="1606550" cy="21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dirty="0" smtClean="0"/>
              <a:t>Agenda</a:t>
            </a:r>
          </a:p>
        </p:txBody>
      </p:sp>
      <p:sp>
        <p:nvSpPr>
          <p:cNvPr id="5123" name="Rectangle 3"/>
          <p:cNvSpPr>
            <a:spLocks noGrp="1" noChangeArrowheads="1"/>
          </p:cNvSpPr>
          <p:nvPr>
            <p:ph type="body" idx="1"/>
          </p:nvPr>
        </p:nvSpPr>
        <p:spPr>
          <a:xfrm>
            <a:off x="439710" y="1549392"/>
            <a:ext cx="7570787" cy="3724275"/>
          </a:xfrm>
        </p:spPr>
        <p:txBody>
          <a:bodyPr/>
          <a:lstStyle/>
          <a:p>
            <a:pPr>
              <a:spcBef>
                <a:spcPts val="1200"/>
              </a:spcBef>
            </a:pPr>
            <a:r>
              <a:rPr lang="nl-NL" dirty="0" smtClean="0"/>
              <a:t>Introduction</a:t>
            </a:r>
          </a:p>
          <a:p>
            <a:pPr>
              <a:spcBef>
                <a:spcPts val="1200"/>
              </a:spcBef>
            </a:pPr>
            <a:r>
              <a:rPr lang="nl-NL" sz="1800" dirty="0" smtClean="0"/>
              <a:t>Background on FleetBroadband</a:t>
            </a:r>
          </a:p>
          <a:p>
            <a:pPr lvl="1">
              <a:spcBef>
                <a:spcPts val="1200"/>
              </a:spcBef>
            </a:pPr>
            <a:r>
              <a:rPr lang="nl-NL" sz="1600" dirty="0" smtClean="0"/>
              <a:t>Service Description</a:t>
            </a:r>
          </a:p>
          <a:p>
            <a:pPr>
              <a:spcBef>
                <a:spcPts val="1200"/>
              </a:spcBef>
            </a:pPr>
            <a:r>
              <a:rPr lang="nl-NL" sz="1800" dirty="0" smtClean="0"/>
              <a:t>The Stratos Advantage</a:t>
            </a:r>
            <a:r>
              <a:rPr lang="en-US" sz="1800" dirty="0" smtClean="0"/>
              <a:t>™</a:t>
            </a:r>
          </a:p>
          <a:p>
            <a:pPr lvl="1">
              <a:spcBef>
                <a:spcPts val="1200"/>
              </a:spcBef>
            </a:pPr>
            <a:r>
              <a:rPr lang="en-US" sz="1600" dirty="0" smtClean="0"/>
              <a:t>Equipment</a:t>
            </a:r>
            <a:endParaRPr lang="en-US" sz="1600" dirty="0" smtClean="0"/>
          </a:p>
          <a:p>
            <a:pPr lvl="1">
              <a:spcBef>
                <a:spcPts val="1200"/>
              </a:spcBef>
            </a:pPr>
            <a:r>
              <a:rPr lang="en-US" sz="1600" dirty="0" smtClean="0"/>
              <a:t>Flexible Pricing </a:t>
            </a:r>
            <a:r>
              <a:rPr lang="en-US" sz="1600" dirty="0" smtClean="0"/>
              <a:t>Plans</a:t>
            </a:r>
            <a:endParaRPr lang="en-US" sz="1600" dirty="0" smtClean="0"/>
          </a:p>
          <a:p>
            <a:pPr lvl="1">
              <a:spcBef>
                <a:spcPts val="1200"/>
              </a:spcBef>
            </a:pPr>
            <a:r>
              <a:rPr lang="en-US" sz="1600" dirty="0" smtClean="0"/>
              <a:t>Network </a:t>
            </a:r>
            <a:r>
              <a:rPr lang="en-US" sz="1600" dirty="0" smtClean="0"/>
              <a:t>Infrastructure</a:t>
            </a:r>
          </a:p>
          <a:p>
            <a:pPr lvl="1">
              <a:spcBef>
                <a:spcPts val="1200"/>
              </a:spcBef>
            </a:pPr>
            <a:r>
              <a:rPr lang="en-US" sz="1600" dirty="0" smtClean="0"/>
              <a:t>Management </a:t>
            </a:r>
            <a:r>
              <a:rPr lang="en-US" sz="1600" dirty="0" smtClean="0"/>
              <a:t>of Services</a:t>
            </a:r>
          </a:p>
          <a:p>
            <a:pPr lvl="1">
              <a:spcBef>
                <a:spcPts val="1200"/>
              </a:spcBef>
            </a:pPr>
            <a:r>
              <a:rPr lang="en-US" sz="1600" dirty="0" smtClean="0"/>
              <a:t>Optimizing your link</a:t>
            </a:r>
          </a:p>
          <a:p>
            <a:pPr lvl="1">
              <a:spcBef>
                <a:spcPts val="1200"/>
              </a:spcBef>
            </a:pPr>
            <a:r>
              <a:rPr lang="en-US" sz="1600" dirty="0" smtClean="0"/>
              <a:t>Consultancy</a:t>
            </a:r>
          </a:p>
          <a:p>
            <a:pPr>
              <a:spcBef>
                <a:spcPts val="1200"/>
              </a:spcBef>
              <a:buNone/>
            </a:pPr>
            <a:endParaRPr lang="nl-NL" dirty="0" smtClean="0"/>
          </a:p>
          <a:p>
            <a:pPr lvl="1">
              <a:spcBef>
                <a:spcPts val="1200"/>
              </a:spcBef>
              <a:buNone/>
            </a:pPr>
            <a:endParaRPr lang="nl-NL" dirty="0" smtClean="0"/>
          </a:p>
        </p:txBody>
      </p:sp>
      <p:pic>
        <p:nvPicPr>
          <p:cNvPr id="4" name="Picture 21" descr="slide14-2"/>
          <p:cNvPicPr>
            <a:picLocks noChangeAspect="1" noChangeArrowheads="1"/>
          </p:cNvPicPr>
          <p:nvPr/>
        </p:nvPicPr>
        <p:blipFill>
          <a:blip r:embed="rId3" cstate="print"/>
          <a:srcRect/>
          <a:stretch>
            <a:fillRect/>
          </a:stretch>
        </p:blipFill>
        <p:spPr bwMode="auto">
          <a:xfrm>
            <a:off x="6441263" y="1295401"/>
            <a:ext cx="1928826" cy="1261809"/>
          </a:xfrm>
          <a:prstGeom prst="rect">
            <a:avLst/>
          </a:prstGeom>
          <a:noFill/>
        </p:spPr>
      </p:pic>
      <p:pic>
        <p:nvPicPr>
          <p:cNvPr id="5" name="Picture 20" descr="slide13-2"/>
          <p:cNvPicPr>
            <a:picLocks noChangeAspect="1" noChangeArrowheads="1"/>
          </p:cNvPicPr>
          <p:nvPr/>
        </p:nvPicPr>
        <p:blipFill>
          <a:blip r:embed="rId4" cstate="print"/>
          <a:srcRect t="12231"/>
          <a:stretch>
            <a:fillRect/>
          </a:stretch>
        </p:blipFill>
        <p:spPr bwMode="auto">
          <a:xfrm>
            <a:off x="6429575" y="5357826"/>
            <a:ext cx="1866339" cy="1071570"/>
          </a:xfrm>
          <a:prstGeom prst="rect">
            <a:avLst/>
          </a:prstGeom>
          <a:noFill/>
        </p:spPr>
      </p:pic>
      <p:pic>
        <p:nvPicPr>
          <p:cNvPr id="6" name="Picture 41" descr="slide15-2"/>
          <p:cNvPicPr>
            <a:picLocks noChangeAspect="1" noChangeArrowheads="1"/>
          </p:cNvPicPr>
          <p:nvPr/>
        </p:nvPicPr>
        <p:blipFill>
          <a:blip r:embed="rId5" cstate="print"/>
          <a:srcRect/>
          <a:stretch>
            <a:fillRect/>
          </a:stretch>
        </p:blipFill>
        <p:spPr bwMode="auto">
          <a:xfrm>
            <a:off x="6429388" y="3286124"/>
            <a:ext cx="1857388" cy="1214484"/>
          </a:xfrm>
          <a:prstGeom prst="rect">
            <a:avLst/>
          </a:prstGeom>
          <a:noFill/>
        </p:spPr>
      </p:pic>
      <p:pic>
        <p:nvPicPr>
          <p:cNvPr id="7" name="Picture 35" descr="slide14-1"/>
          <p:cNvPicPr>
            <a:picLocks noChangeAspect="1" noChangeArrowheads="1"/>
          </p:cNvPicPr>
          <p:nvPr/>
        </p:nvPicPr>
        <p:blipFill>
          <a:blip r:embed="rId6" cstate="print"/>
          <a:srcRect t="10752" b="6924"/>
          <a:stretch>
            <a:fillRect/>
          </a:stretch>
        </p:blipFill>
        <p:spPr bwMode="auto">
          <a:xfrm>
            <a:off x="6429388" y="4357694"/>
            <a:ext cx="1857388" cy="1000132"/>
          </a:xfrm>
          <a:prstGeom prst="rect">
            <a:avLst/>
          </a:prstGeom>
          <a:noFill/>
        </p:spPr>
      </p:pic>
      <p:pic>
        <p:nvPicPr>
          <p:cNvPr id="8" name="Picture 36" descr="slide12-2"/>
          <p:cNvPicPr>
            <a:picLocks noChangeAspect="1" noChangeArrowheads="1"/>
          </p:cNvPicPr>
          <p:nvPr/>
        </p:nvPicPr>
        <p:blipFill>
          <a:blip r:embed="rId7" cstate="print"/>
          <a:srcRect t="11326" b="9395"/>
          <a:stretch>
            <a:fillRect/>
          </a:stretch>
        </p:blipFill>
        <p:spPr bwMode="auto">
          <a:xfrm>
            <a:off x="6429388" y="2428868"/>
            <a:ext cx="1928826" cy="1000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ctrTitle"/>
          </p:nvPr>
        </p:nvSpPr>
        <p:spPr>
          <a:xfrm>
            <a:off x="809625" y="3128963"/>
            <a:ext cx="7772400" cy="2436812"/>
          </a:xfrm>
        </p:spPr>
        <p:txBody>
          <a:bodyPr/>
          <a:lstStyle/>
          <a:p>
            <a:r>
              <a:rPr lang="en-US" sz="2400" b="1" dirty="0" smtClean="0"/>
              <a:t>The Stratos Advantage™</a:t>
            </a:r>
            <a:r>
              <a:rPr lang="en-US" sz="4000" b="1" dirty="0" smtClean="0"/>
              <a:t/>
            </a:r>
            <a:br>
              <a:rPr lang="en-US" sz="4000" b="1" dirty="0" smtClean="0"/>
            </a:br>
            <a:r>
              <a:rPr lang="en-US" sz="4000" b="1" dirty="0" smtClean="0"/>
              <a:t>Services to Optimize Your User Experience</a:t>
            </a:r>
            <a:br>
              <a:rPr lang="en-US" sz="4000" b="1" dirty="0" smtClean="0"/>
            </a:br>
            <a:r>
              <a:rPr lang="en-US" sz="4000" b="1" dirty="0" smtClean="0"/>
              <a:t/>
            </a:r>
            <a:br>
              <a:rPr lang="en-US" sz="4000" b="1" dirty="0" smtClean="0"/>
            </a:br>
            <a:r>
              <a:rPr lang="en-US" sz="2400" dirty="0" smtClean="0"/>
              <a:t>Specialized Services for Satellite Communications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85720" y="5286388"/>
            <a:ext cx="8072494" cy="857256"/>
          </a:xfrm>
          <a:prstGeom prst="roundRect">
            <a:avLst/>
          </a:prstGeom>
          <a:solidFill>
            <a:srgbClr val="FFC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1" name="Title 1"/>
          <p:cNvSpPr>
            <a:spLocks noGrp="1"/>
          </p:cNvSpPr>
          <p:nvPr>
            <p:ph type="title"/>
          </p:nvPr>
        </p:nvSpPr>
        <p:spPr>
          <a:xfrm>
            <a:off x="0" y="666736"/>
            <a:ext cx="8270875" cy="527050"/>
          </a:xfrm>
        </p:spPr>
        <p:txBody>
          <a:bodyPr/>
          <a:lstStyle/>
          <a:p>
            <a:r>
              <a:rPr lang="en-US" dirty="0" smtClean="0"/>
              <a:t>Stratos MobileLink™ - Fixed-to-Mobile Calling</a:t>
            </a:r>
            <a:endParaRPr lang="en-CA" dirty="0" smtClean="0"/>
          </a:p>
        </p:txBody>
      </p:sp>
      <p:sp>
        <p:nvSpPr>
          <p:cNvPr id="99332" name="Content Placeholder 2"/>
          <p:cNvSpPr>
            <a:spLocks noGrp="1"/>
          </p:cNvSpPr>
          <p:nvPr>
            <p:ph idx="1"/>
          </p:nvPr>
        </p:nvSpPr>
        <p:spPr>
          <a:xfrm>
            <a:off x="247620" y="1263640"/>
            <a:ext cx="6500858" cy="4686300"/>
          </a:xfrm>
        </p:spPr>
        <p:txBody>
          <a:bodyPr/>
          <a:lstStyle/>
          <a:p>
            <a:pPr>
              <a:spcBef>
                <a:spcPts val="400"/>
              </a:spcBef>
              <a:buNone/>
            </a:pPr>
            <a:r>
              <a:rPr lang="en-US" sz="1600" dirty="0" smtClean="0"/>
              <a:t>Reduce long-distance calling costs by up to 60%</a:t>
            </a:r>
          </a:p>
          <a:p>
            <a:pPr>
              <a:spcBef>
                <a:spcPts val="400"/>
              </a:spcBef>
              <a:buNone/>
            </a:pPr>
            <a:r>
              <a:rPr lang="en-US" sz="1600" dirty="0" smtClean="0"/>
              <a:t>Three options with voice prompts to guide the way:</a:t>
            </a:r>
          </a:p>
          <a:p>
            <a:pPr>
              <a:spcBef>
                <a:spcPts val="600"/>
              </a:spcBef>
              <a:buFont typeface="+mj-lt"/>
              <a:buAutoNum type="arabicPeriod"/>
            </a:pPr>
            <a:r>
              <a:rPr lang="en-US" sz="1600" b="1" dirty="0" smtClean="0"/>
              <a:t>Stratos MobileLink Easy</a:t>
            </a:r>
          </a:p>
          <a:p>
            <a:pPr lvl="1">
              <a:buFont typeface="Arial" pitchFamily="34" charset="0"/>
              <a:buChar char="•"/>
            </a:pPr>
            <a:r>
              <a:rPr lang="en-US" sz="1400" dirty="0" smtClean="0"/>
              <a:t>Dial a pre-defined terrestrial number (USA or Dutch)                          to connect directly to the satellite terminal</a:t>
            </a:r>
          </a:p>
          <a:p>
            <a:pPr>
              <a:buFont typeface="+mj-lt"/>
              <a:buAutoNum type="arabicPeriod"/>
            </a:pPr>
            <a:r>
              <a:rPr lang="en-US" sz="1600" b="1" dirty="0" smtClean="0"/>
              <a:t>Stratos MobileLink Secure</a:t>
            </a:r>
          </a:p>
          <a:p>
            <a:pPr lvl="1">
              <a:buFont typeface="Arial" pitchFamily="34" charset="0"/>
              <a:buChar char="•"/>
            </a:pPr>
            <a:r>
              <a:rPr lang="en-US" sz="1400" dirty="0" smtClean="0"/>
              <a:t>Dial the Stratos MobileLink Secure number</a:t>
            </a:r>
          </a:p>
          <a:p>
            <a:pPr lvl="1">
              <a:buFont typeface="Arial" pitchFamily="34" charset="0"/>
              <a:buChar char="•"/>
            </a:pPr>
            <a:r>
              <a:rPr lang="en-US" sz="1400" dirty="0" smtClean="0"/>
              <a:t>Enter an Access Code per satellite terminal for additional security</a:t>
            </a:r>
          </a:p>
          <a:p>
            <a:pPr>
              <a:buFont typeface="+mj-lt"/>
              <a:buAutoNum type="arabicPeriod"/>
            </a:pPr>
            <a:r>
              <a:rPr lang="en-US" sz="1600" b="1" dirty="0" smtClean="0"/>
              <a:t>Stratos MobileLink Flex</a:t>
            </a:r>
          </a:p>
          <a:p>
            <a:pPr lvl="1">
              <a:buFont typeface="Arial" pitchFamily="34" charset="0"/>
              <a:buChar char="•"/>
            </a:pPr>
            <a:r>
              <a:rPr lang="en-US" sz="1400" dirty="0" smtClean="0"/>
              <a:t>Dial the Stratos MobileLink Flex number</a:t>
            </a:r>
          </a:p>
          <a:p>
            <a:pPr lvl="1">
              <a:buFont typeface="Arial" pitchFamily="34" charset="0"/>
              <a:buChar char="•"/>
            </a:pPr>
            <a:r>
              <a:rPr lang="en-US" sz="1400" dirty="0" smtClean="0"/>
              <a:t>Enter an Access Code followed by an optional PIN Code per terminal</a:t>
            </a:r>
          </a:p>
          <a:p>
            <a:pPr lvl="1">
              <a:buFont typeface="Arial" pitchFamily="34" charset="0"/>
              <a:buChar char="•"/>
            </a:pPr>
            <a:r>
              <a:rPr lang="en-US" sz="1400" dirty="0" smtClean="0"/>
              <a:t>Dial the Mobile number (satellite terminal)</a:t>
            </a:r>
            <a:endParaRPr lang="en-CA" sz="1400" dirty="0" smtClean="0"/>
          </a:p>
        </p:txBody>
      </p:sp>
      <p:sp>
        <p:nvSpPr>
          <p:cNvPr id="15" name="Rectangle 14"/>
          <p:cNvSpPr/>
          <p:nvPr/>
        </p:nvSpPr>
        <p:spPr>
          <a:xfrm>
            <a:off x="428596" y="5357826"/>
            <a:ext cx="8286808" cy="646331"/>
          </a:xfrm>
          <a:prstGeom prst="rect">
            <a:avLst/>
          </a:prstGeom>
        </p:spPr>
        <p:txBody>
          <a:bodyPr wrap="square">
            <a:spAutoFit/>
          </a:bodyPr>
          <a:lstStyle/>
          <a:p>
            <a:pPr>
              <a:spcBef>
                <a:spcPts val="400"/>
              </a:spcBef>
            </a:pPr>
            <a:r>
              <a:rPr lang="en-US" dirty="0" smtClean="0"/>
              <a:t>Ideal alternative if your local telephone company does not allow calls to Inmarsat or Iridium phones or is charging too much money</a:t>
            </a:r>
          </a:p>
        </p:txBody>
      </p:sp>
      <p:grpSp>
        <p:nvGrpSpPr>
          <p:cNvPr id="2" name="Group 16"/>
          <p:cNvGrpSpPr/>
          <p:nvPr/>
        </p:nvGrpSpPr>
        <p:grpSpPr>
          <a:xfrm>
            <a:off x="6500826" y="2000240"/>
            <a:ext cx="2428892" cy="2500330"/>
            <a:chOff x="4071934" y="1500174"/>
            <a:chExt cx="5072066" cy="4938726"/>
          </a:xfrm>
        </p:grpSpPr>
        <p:pic>
          <p:nvPicPr>
            <p:cNvPr id="18" name="Picture 3" descr="Container_ship_7_70.jpg"/>
            <p:cNvPicPr>
              <a:picLocks noChangeAspect="1"/>
            </p:cNvPicPr>
            <p:nvPr/>
          </p:nvPicPr>
          <p:blipFill>
            <a:blip r:embed="rId3" cstate="print"/>
            <a:srcRect/>
            <a:stretch>
              <a:fillRect/>
            </a:stretch>
          </p:blipFill>
          <p:spPr bwMode="auto">
            <a:xfrm>
              <a:off x="4071934" y="4071942"/>
              <a:ext cx="1597025" cy="1892300"/>
            </a:xfrm>
            <a:prstGeom prst="rect">
              <a:avLst/>
            </a:prstGeom>
            <a:noFill/>
            <a:ln w="9525">
              <a:noFill/>
              <a:miter lim="800000"/>
              <a:headEnd/>
              <a:tailEnd/>
            </a:ln>
          </p:spPr>
        </p:pic>
        <p:pic>
          <p:nvPicPr>
            <p:cNvPr id="19" name="Picture 4" descr="Burum early morning.JPG"/>
            <p:cNvPicPr>
              <a:picLocks noChangeAspect="1"/>
            </p:cNvPicPr>
            <p:nvPr/>
          </p:nvPicPr>
          <p:blipFill>
            <a:blip r:embed="rId4" cstate="print"/>
            <a:srcRect/>
            <a:stretch>
              <a:fillRect/>
            </a:stretch>
          </p:blipFill>
          <p:spPr bwMode="auto">
            <a:xfrm>
              <a:off x="6924675" y="3365500"/>
              <a:ext cx="2219325" cy="1485900"/>
            </a:xfrm>
            <a:prstGeom prst="rect">
              <a:avLst/>
            </a:prstGeom>
            <a:noFill/>
            <a:ln w="9525">
              <a:noFill/>
              <a:miter lim="800000"/>
              <a:headEnd/>
              <a:tailEnd/>
            </a:ln>
          </p:spPr>
        </p:pic>
        <p:pic>
          <p:nvPicPr>
            <p:cNvPr id="20" name="Picture 5" descr="Customer Services.jpg"/>
            <p:cNvPicPr>
              <a:picLocks noChangeAspect="1"/>
            </p:cNvPicPr>
            <p:nvPr/>
          </p:nvPicPr>
          <p:blipFill>
            <a:blip r:embed="rId5" cstate="print"/>
            <a:srcRect/>
            <a:stretch>
              <a:fillRect/>
            </a:stretch>
          </p:blipFill>
          <p:spPr bwMode="auto">
            <a:xfrm>
              <a:off x="5816600" y="4991100"/>
              <a:ext cx="2159000" cy="1447800"/>
            </a:xfrm>
            <a:prstGeom prst="rect">
              <a:avLst/>
            </a:prstGeom>
            <a:noFill/>
            <a:ln w="9525">
              <a:noFill/>
              <a:miter lim="800000"/>
              <a:headEnd/>
              <a:tailEnd/>
            </a:ln>
          </p:spPr>
        </p:pic>
        <p:cxnSp>
          <p:nvCxnSpPr>
            <p:cNvPr id="21" name="Straight Arrow Connector 7"/>
            <p:cNvCxnSpPr>
              <a:cxnSpLocks noChangeShapeType="1"/>
            </p:cNvCxnSpPr>
            <p:nvPr/>
          </p:nvCxnSpPr>
          <p:spPr bwMode="auto">
            <a:xfrm flipV="1">
              <a:off x="6896100" y="4584700"/>
              <a:ext cx="2247900" cy="1473200"/>
            </a:xfrm>
            <a:prstGeom prst="straightConnector1">
              <a:avLst/>
            </a:prstGeom>
            <a:noFill/>
            <a:ln w="9525" algn="ctr">
              <a:solidFill>
                <a:schemeClr val="tx1"/>
              </a:solidFill>
              <a:round/>
              <a:headEnd/>
              <a:tailEnd type="arrow" w="med" len="med"/>
            </a:ln>
          </p:spPr>
        </p:cxnSp>
        <p:pic>
          <p:nvPicPr>
            <p:cNvPr id="22" name="Picture 16" descr="Satellite.jpg"/>
            <p:cNvPicPr>
              <a:picLocks noChangeAspect="1"/>
            </p:cNvPicPr>
            <p:nvPr/>
          </p:nvPicPr>
          <p:blipFill>
            <a:blip r:embed="rId6" cstate="print"/>
            <a:srcRect/>
            <a:stretch>
              <a:fillRect/>
            </a:stretch>
          </p:blipFill>
          <p:spPr bwMode="auto">
            <a:xfrm>
              <a:off x="5643570" y="1500174"/>
              <a:ext cx="1397000" cy="1041400"/>
            </a:xfrm>
            <a:prstGeom prst="rect">
              <a:avLst/>
            </a:prstGeom>
            <a:noFill/>
            <a:ln w="9525">
              <a:noFill/>
              <a:miter lim="800000"/>
              <a:headEnd/>
              <a:tailEnd/>
            </a:ln>
          </p:spPr>
        </p:pic>
        <p:cxnSp>
          <p:nvCxnSpPr>
            <p:cNvPr id="23" name="Straight Arrow Connector 9"/>
            <p:cNvCxnSpPr>
              <a:cxnSpLocks noChangeShapeType="1"/>
            </p:cNvCxnSpPr>
            <p:nvPr/>
          </p:nvCxnSpPr>
          <p:spPr bwMode="auto">
            <a:xfrm rot="10800000">
              <a:off x="6000760" y="2071678"/>
              <a:ext cx="2787640" cy="2182822"/>
            </a:xfrm>
            <a:prstGeom prst="straightConnector1">
              <a:avLst/>
            </a:prstGeom>
            <a:noFill/>
            <a:ln w="9525" algn="ctr">
              <a:solidFill>
                <a:schemeClr val="tx1"/>
              </a:solidFill>
              <a:round/>
              <a:headEnd/>
              <a:tailEnd type="arrow" w="med" len="med"/>
            </a:ln>
          </p:spPr>
        </p:cxnSp>
        <p:cxnSp>
          <p:nvCxnSpPr>
            <p:cNvPr id="24" name="Straight Arrow Connector 15"/>
            <p:cNvCxnSpPr>
              <a:cxnSpLocks noChangeShapeType="1"/>
            </p:cNvCxnSpPr>
            <p:nvPr/>
          </p:nvCxnSpPr>
          <p:spPr bwMode="auto">
            <a:xfrm rot="5400000">
              <a:off x="3893339" y="2678901"/>
              <a:ext cx="2643206" cy="1571636"/>
            </a:xfrm>
            <a:prstGeom prst="straightConnector1">
              <a:avLst/>
            </a:prstGeom>
            <a:noFill/>
            <a:ln w="9525" algn="ctr">
              <a:solidFill>
                <a:schemeClr val="tx1"/>
              </a:solidFill>
              <a:round/>
              <a:headEnd/>
              <a:tailEnd type="arrow" w="med" len="med"/>
            </a:ln>
          </p:spPr>
        </p:cxn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5720" y="5286388"/>
            <a:ext cx="6072230" cy="847712"/>
          </a:xfrm>
          <a:prstGeom prst="roundRect">
            <a:avLst/>
          </a:prstGeom>
          <a:solidFill>
            <a:srgbClr val="FFC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2" name="Rectangle 2"/>
          <p:cNvSpPr>
            <a:spLocks noGrp="1" noChangeArrowheads="1"/>
          </p:cNvSpPr>
          <p:nvPr>
            <p:ph type="title"/>
          </p:nvPr>
        </p:nvSpPr>
        <p:spPr>
          <a:xfrm>
            <a:off x="226982" y="676260"/>
            <a:ext cx="7092950" cy="555625"/>
          </a:xfrm>
          <a:noFill/>
        </p:spPr>
        <p:txBody>
          <a:bodyPr/>
          <a:lstStyle/>
          <a:p>
            <a:r>
              <a:rPr lang="en-US" dirty="0" smtClean="0"/>
              <a:t>Stratos ChatCard™ - Prepaid Services</a:t>
            </a:r>
          </a:p>
        </p:txBody>
      </p:sp>
      <p:sp>
        <p:nvSpPr>
          <p:cNvPr id="97283" name="Rectangle 3"/>
          <p:cNvSpPr>
            <a:spLocks noGrp="1" noChangeArrowheads="1"/>
          </p:cNvSpPr>
          <p:nvPr>
            <p:ph type="body" idx="1"/>
          </p:nvPr>
        </p:nvSpPr>
        <p:spPr>
          <a:xfrm>
            <a:off x="0" y="1203678"/>
            <a:ext cx="6683022" cy="3275013"/>
          </a:xfrm>
        </p:spPr>
        <p:txBody>
          <a:bodyPr/>
          <a:lstStyle/>
          <a:p>
            <a:pPr>
              <a:buNone/>
            </a:pPr>
            <a:endParaRPr lang="en-CA" sz="300" dirty="0" smtClean="0"/>
          </a:p>
          <a:p>
            <a:r>
              <a:rPr lang="en-CA" sz="1600" b="0" dirty="0" smtClean="0"/>
              <a:t>One</a:t>
            </a:r>
            <a:r>
              <a:rPr lang="en-CA" sz="1600" b="0" dirty="0" smtClean="0"/>
              <a:t> </a:t>
            </a:r>
            <a:r>
              <a:rPr lang="en-CA" sz="1600" b="0" dirty="0" smtClean="0"/>
              <a:t>prepaid calling card used for All-in-One Crew Comms</a:t>
            </a:r>
          </a:p>
          <a:p>
            <a:pPr lvl="1"/>
            <a:r>
              <a:rPr lang="en-CA" sz="1400" dirty="0" smtClean="0"/>
              <a:t>Pre-paid voice, email, SMS, Internet</a:t>
            </a:r>
            <a:r>
              <a:rPr lang="en-CA" sz="1400" dirty="0" smtClean="0">
                <a:solidFill>
                  <a:srgbClr val="FF6600"/>
                </a:solidFill>
              </a:rPr>
              <a:t> </a:t>
            </a:r>
          </a:p>
          <a:p>
            <a:pPr>
              <a:spcBef>
                <a:spcPts val="600"/>
              </a:spcBef>
            </a:pPr>
            <a:r>
              <a:rPr lang="en-CA" sz="1600" b="0" dirty="0" smtClean="0"/>
              <a:t>Enhanced Super Quiet Time, exclusive to FleetBroadband, offers one low calling rate 24/7, 365 days a year</a:t>
            </a:r>
          </a:p>
          <a:p>
            <a:pPr>
              <a:spcBef>
                <a:spcPts val="600"/>
              </a:spcBef>
            </a:pPr>
            <a:r>
              <a:rPr lang="en-CA" sz="1600" b="0" dirty="0" smtClean="0"/>
              <a:t>Web Browsing via ChatCard Data, optimized with StratosNet Accelerator</a:t>
            </a:r>
          </a:p>
          <a:p>
            <a:pPr lvl="1">
              <a:spcBef>
                <a:spcPts val="600"/>
              </a:spcBef>
            </a:pPr>
            <a:r>
              <a:rPr lang="en-CA" sz="1400" b="0" dirty="0" smtClean="0"/>
              <a:t>Start the browser, login with your Stratos ChatCard number and access the Internet</a:t>
            </a:r>
          </a:p>
          <a:p>
            <a:r>
              <a:rPr lang="nl-NL" sz="1600" b="0" dirty="0" smtClean="0"/>
              <a:t>The Stratos Advantage</a:t>
            </a:r>
            <a:r>
              <a:rPr lang="en-US" sz="1600" dirty="0" smtClean="0"/>
              <a:t>™: </a:t>
            </a:r>
            <a:r>
              <a:rPr lang="nl-NL" sz="1600" b="0" dirty="0" smtClean="0"/>
              <a:t>Online Management</a:t>
            </a:r>
          </a:p>
          <a:p>
            <a:pPr lvl="1"/>
            <a:r>
              <a:rPr lang="nl-NL" sz="1400" u="sng" dirty="0" smtClean="0"/>
              <a:t>ChatCard Online</a:t>
            </a:r>
            <a:r>
              <a:rPr lang="nl-NL" sz="1400" dirty="0" smtClean="0"/>
              <a:t>: manage your ChatCards</a:t>
            </a:r>
          </a:p>
          <a:p>
            <a:pPr lvl="1"/>
            <a:r>
              <a:rPr lang="nl-NL" sz="1400" u="sng" dirty="0" smtClean="0"/>
              <a:t>MyChatCard</a:t>
            </a:r>
            <a:r>
              <a:rPr lang="nl-NL" sz="1400" dirty="0" smtClean="0"/>
              <a:t>: put the power of purchasing and reloading into the hands of end users</a:t>
            </a:r>
          </a:p>
          <a:p>
            <a:pPr>
              <a:spcBef>
                <a:spcPts val="600"/>
              </a:spcBef>
            </a:pPr>
            <a:endParaRPr lang="en-CA" sz="1800" dirty="0" smtClean="0"/>
          </a:p>
          <a:p>
            <a:pPr>
              <a:spcBef>
                <a:spcPts val="600"/>
              </a:spcBef>
            </a:pPr>
            <a:endParaRPr lang="en-CA" sz="1800" dirty="0" smtClean="0"/>
          </a:p>
        </p:txBody>
      </p:sp>
      <p:pic>
        <p:nvPicPr>
          <p:cNvPr id="97284" name="Picture 2"/>
          <p:cNvPicPr>
            <a:picLocks noChangeAspect="1" noChangeArrowheads="1"/>
          </p:cNvPicPr>
          <p:nvPr/>
        </p:nvPicPr>
        <p:blipFill>
          <a:blip r:embed="rId3" cstate="print"/>
          <a:srcRect/>
          <a:stretch>
            <a:fillRect/>
          </a:stretch>
        </p:blipFill>
        <p:spPr bwMode="auto">
          <a:xfrm>
            <a:off x="6429388" y="1785927"/>
            <a:ext cx="2514597" cy="1676398"/>
          </a:xfrm>
          <a:prstGeom prst="rect">
            <a:avLst/>
          </a:prstGeom>
          <a:noFill/>
          <a:ln w="9525">
            <a:noFill/>
            <a:miter lim="800000"/>
            <a:headEnd/>
            <a:tailEnd/>
          </a:ln>
        </p:spPr>
      </p:pic>
      <p:pic>
        <p:nvPicPr>
          <p:cNvPr id="97285" name="Picture 4"/>
          <p:cNvPicPr>
            <a:picLocks noChangeAspect="1" noChangeArrowheads="1"/>
          </p:cNvPicPr>
          <p:nvPr/>
        </p:nvPicPr>
        <p:blipFill>
          <a:blip r:embed="rId4" cstate="print"/>
          <a:srcRect/>
          <a:stretch>
            <a:fillRect/>
          </a:stretch>
        </p:blipFill>
        <p:spPr bwMode="auto">
          <a:xfrm>
            <a:off x="6500826" y="3500438"/>
            <a:ext cx="2643174" cy="2225549"/>
          </a:xfrm>
          <a:prstGeom prst="rect">
            <a:avLst/>
          </a:prstGeom>
          <a:noFill/>
          <a:ln w="9525">
            <a:noFill/>
            <a:miter lim="800000"/>
            <a:headEnd/>
            <a:tailEnd/>
          </a:ln>
        </p:spPr>
      </p:pic>
      <p:sp>
        <p:nvSpPr>
          <p:cNvPr id="6" name="Rectangle 5"/>
          <p:cNvSpPr/>
          <p:nvPr/>
        </p:nvSpPr>
        <p:spPr>
          <a:xfrm>
            <a:off x="428596" y="5385167"/>
            <a:ext cx="6000792" cy="584775"/>
          </a:xfrm>
          <a:prstGeom prst="rect">
            <a:avLst/>
          </a:prstGeom>
        </p:spPr>
        <p:txBody>
          <a:bodyPr wrap="square">
            <a:spAutoFit/>
          </a:bodyPr>
          <a:lstStyle/>
          <a:p>
            <a:r>
              <a:rPr lang="nl-NL" dirty="0" smtClean="0"/>
              <a:t>Ensuring crew has access to call friends and family improves morale, productivity, and retention rates.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3"/>
          <p:cNvPicPr>
            <a:picLocks noChangeAspect="1" noChangeArrowheads="1"/>
          </p:cNvPicPr>
          <p:nvPr/>
        </p:nvPicPr>
        <p:blipFill>
          <a:blip r:embed="rId3" cstate="print"/>
          <a:srcRect/>
          <a:stretch>
            <a:fillRect/>
          </a:stretch>
        </p:blipFill>
        <p:spPr bwMode="auto">
          <a:xfrm>
            <a:off x="393700" y="1431925"/>
            <a:ext cx="7964488" cy="4510088"/>
          </a:xfrm>
          <a:prstGeom prst="rect">
            <a:avLst/>
          </a:prstGeom>
          <a:noFill/>
          <a:ln w="9525">
            <a:noFill/>
            <a:miter lim="800000"/>
            <a:headEnd/>
            <a:tailEnd/>
          </a:ln>
        </p:spPr>
      </p:pic>
      <p:sp>
        <p:nvSpPr>
          <p:cNvPr id="6" name="TextBox 3"/>
          <p:cNvSpPr txBox="1">
            <a:spLocks noChangeArrowheads="1"/>
          </p:cNvSpPr>
          <p:nvPr/>
        </p:nvSpPr>
        <p:spPr bwMode="auto">
          <a:xfrm>
            <a:off x="357188" y="5955594"/>
            <a:ext cx="4553479" cy="338554"/>
          </a:xfrm>
          <a:prstGeom prst="rect">
            <a:avLst/>
          </a:prstGeom>
          <a:noFill/>
          <a:ln w="9525">
            <a:noFill/>
            <a:miter lim="800000"/>
            <a:headEnd/>
            <a:tailEnd/>
          </a:ln>
        </p:spPr>
        <p:txBody>
          <a:bodyPr wrap="square">
            <a:spAutoFit/>
          </a:bodyPr>
          <a:lstStyle/>
          <a:p>
            <a:r>
              <a:rPr lang="en-US" dirty="0">
                <a:solidFill>
                  <a:srgbClr val="FF0000"/>
                </a:solidFill>
              </a:rPr>
              <a:t>www.stratosglobal.com/start/maritime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0034" y="4800600"/>
            <a:ext cx="5715040" cy="1117600"/>
          </a:xfrm>
          <a:prstGeom prst="roundRect">
            <a:avLst/>
          </a:prstGeom>
          <a:solidFill>
            <a:srgbClr val="FFC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06" name="Title 1"/>
          <p:cNvSpPr>
            <a:spLocks noGrp="1"/>
          </p:cNvSpPr>
          <p:nvPr>
            <p:ph type="title"/>
          </p:nvPr>
        </p:nvSpPr>
        <p:spPr>
          <a:xfrm>
            <a:off x="0" y="684198"/>
            <a:ext cx="8270875" cy="527050"/>
          </a:xfrm>
        </p:spPr>
        <p:txBody>
          <a:bodyPr/>
          <a:lstStyle/>
          <a:p>
            <a:r>
              <a:rPr lang="en-US" dirty="0" err="1" smtClean="0"/>
              <a:t>StratosNet</a:t>
            </a:r>
            <a:r>
              <a:rPr lang="en-US" baseline="30000" dirty="0" smtClean="0"/>
              <a:t>®</a:t>
            </a:r>
            <a:r>
              <a:rPr lang="en-US" dirty="0" smtClean="0"/>
              <a:t> Accelerator – Data Compression</a:t>
            </a:r>
            <a:endParaRPr lang="en-CA" dirty="0" smtClean="0"/>
          </a:p>
        </p:txBody>
      </p:sp>
      <p:sp>
        <p:nvSpPr>
          <p:cNvPr id="98307" name="Content Placeholder 2"/>
          <p:cNvSpPr>
            <a:spLocks noGrp="1"/>
          </p:cNvSpPr>
          <p:nvPr>
            <p:ph idx="1"/>
          </p:nvPr>
        </p:nvSpPr>
        <p:spPr>
          <a:xfrm>
            <a:off x="212696" y="1482891"/>
            <a:ext cx="5715040" cy="4686300"/>
          </a:xfrm>
        </p:spPr>
        <p:txBody>
          <a:bodyPr/>
          <a:lstStyle/>
          <a:p>
            <a:r>
              <a:rPr lang="en-US" sz="1600" b="0" dirty="0" smtClean="0"/>
              <a:t>Compresses everything that passes over the IP satellite link and optimizes transport protocols for faster, more efficient throughput</a:t>
            </a:r>
          </a:p>
          <a:p>
            <a:r>
              <a:rPr lang="en-US" sz="1600" b="0" dirty="0" smtClean="0"/>
              <a:t>Client-server based application</a:t>
            </a:r>
          </a:p>
          <a:p>
            <a:r>
              <a:rPr lang="en-US" sz="1600" b="0" dirty="0" smtClean="0"/>
              <a:t>Select your desired compression level</a:t>
            </a:r>
          </a:p>
          <a:p>
            <a:r>
              <a:rPr lang="en-US" sz="1600" b="0" dirty="0" smtClean="0"/>
              <a:t>Disable or enable the application at any time</a:t>
            </a:r>
          </a:p>
          <a:p>
            <a:r>
              <a:rPr lang="en-US" sz="1600" b="0" dirty="0" smtClean="0"/>
              <a:t>Easy to use - no registration, no fees, no username or </a:t>
            </a:r>
            <a:r>
              <a:rPr lang="en-US" sz="1600" b="0" dirty="0" smtClean="0"/>
              <a:t>password</a:t>
            </a:r>
          </a:p>
          <a:p>
            <a:endParaRPr lang="en-US" sz="1600" b="0" dirty="0" smtClean="0"/>
          </a:p>
          <a:p>
            <a:endParaRPr lang="en-US" sz="1600" b="0" dirty="0" smtClean="0"/>
          </a:p>
          <a:p>
            <a:endParaRPr lang="en-US" sz="1600" b="0" dirty="0" smtClean="0"/>
          </a:p>
          <a:p>
            <a:pPr>
              <a:buNone/>
            </a:pPr>
            <a:r>
              <a:rPr lang="en-US" sz="1600" b="0" dirty="0" smtClean="0"/>
              <a:t>	Reduce </a:t>
            </a:r>
            <a:r>
              <a:rPr lang="en-US" sz="1600" b="0" dirty="0" smtClean="0"/>
              <a:t>Standard IP access costs by up to 90%</a:t>
            </a:r>
          </a:p>
          <a:p>
            <a:pPr>
              <a:buNone/>
            </a:pPr>
            <a:r>
              <a:rPr lang="en-US" sz="1600" b="0" dirty="0" smtClean="0"/>
              <a:t>	An ideal complement to Stratos </a:t>
            </a:r>
            <a:r>
              <a:rPr lang="en-US" sz="1600" b="0" dirty="0" err="1" smtClean="0"/>
              <a:t>ChatCard</a:t>
            </a:r>
            <a:r>
              <a:rPr lang="en-US" sz="1600" b="0" dirty="0" smtClean="0"/>
              <a:t> Data for Internet use</a:t>
            </a:r>
          </a:p>
          <a:p>
            <a:endParaRPr lang="en-US" sz="1800" dirty="0" smtClean="0"/>
          </a:p>
        </p:txBody>
      </p:sp>
      <p:pic>
        <p:nvPicPr>
          <p:cNvPr id="98308" name="Picture 5"/>
          <p:cNvPicPr>
            <a:picLocks noChangeAspect="1" noChangeArrowheads="1"/>
          </p:cNvPicPr>
          <p:nvPr/>
        </p:nvPicPr>
        <p:blipFill>
          <a:blip r:embed="rId3" cstate="print"/>
          <a:srcRect/>
          <a:stretch>
            <a:fillRect/>
          </a:stretch>
        </p:blipFill>
        <p:spPr bwMode="auto">
          <a:xfrm>
            <a:off x="6500826" y="2143116"/>
            <a:ext cx="1630363" cy="3333750"/>
          </a:xfrm>
          <a:prstGeom prst="rect">
            <a:avLst/>
          </a:prstGeom>
          <a:noFill/>
          <a:ln w="9525">
            <a:noFill/>
            <a:miter lim="800000"/>
            <a:headEnd/>
            <a:tailEnd/>
          </a:ln>
        </p:spPr>
      </p:pic>
      <p:sp>
        <p:nvSpPr>
          <p:cNvPr id="7" name="AutoShape 4"/>
          <p:cNvSpPr>
            <a:spLocks noChangeArrowheads="1"/>
          </p:cNvSpPr>
          <p:nvPr/>
        </p:nvSpPr>
        <p:spPr bwMode="auto">
          <a:xfrm>
            <a:off x="7885113" y="3286124"/>
            <a:ext cx="1258887" cy="685800"/>
          </a:xfrm>
          <a:prstGeom prst="wedgeEllipseCallout">
            <a:avLst>
              <a:gd name="adj1" fmla="val -75646"/>
              <a:gd name="adj2" fmla="val 3472"/>
            </a:avLst>
          </a:prstGeom>
          <a:solidFill>
            <a:srgbClr val="E3DCD5"/>
          </a:solidFill>
          <a:ln w="9525">
            <a:solidFill>
              <a:schemeClr val="bg2"/>
            </a:solidFill>
            <a:miter lim="800000"/>
            <a:headEnd/>
            <a:tailEnd/>
          </a:ln>
        </p:spPr>
        <p:txBody>
          <a:bodyPr lIns="0" rIns="0"/>
          <a:lstStyle/>
          <a:p>
            <a:pPr algn="ctr" defTabSz="762000" eaLnBrk="0" hangingPunct="0">
              <a:lnSpc>
                <a:spcPts val="1400"/>
              </a:lnSpc>
              <a:spcBef>
                <a:spcPts val="0"/>
              </a:spcBef>
              <a:buClr>
                <a:schemeClr val="bg2"/>
              </a:buClr>
              <a:buSzPct val="50000"/>
              <a:buFont typeface="Xantic Univers" pitchFamily="2" charset="0"/>
              <a:buNone/>
              <a:tabLst>
                <a:tab pos="3905250" algn="l"/>
              </a:tabLst>
              <a:defRPr/>
            </a:pPr>
            <a:r>
              <a:rPr lang="en-US" sz="1100" b="0" dirty="0">
                <a:solidFill>
                  <a:schemeClr val="tx1">
                    <a:lumMod val="95000"/>
                    <a:lumOff val="5000"/>
                  </a:schemeClr>
                </a:solidFill>
                <a:latin typeface="+mn-lt"/>
              </a:rPr>
              <a:t>Level 3 compression</a:t>
            </a:r>
            <a:endParaRPr lang="nl-NL" sz="1100" b="0" dirty="0">
              <a:solidFill>
                <a:schemeClr val="tx1">
                  <a:lumMod val="95000"/>
                  <a:lumOff val="5000"/>
                </a:schemeClr>
              </a:solidFil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idx="4294967295"/>
          </p:nvPr>
        </p:nvSpPr>
        <p:spPr/>
        <p:txBody>
          <a:bodyPr/>
          <a:lstStyle/>
          <a:p>
            <a:r>
              <a:rPr lang="en-US" dirty="0" smtClean="0"/>
              <a:t>StratosNet Accelerator - Actual Savings</a:t>
            </a:r>
            <a:endParaRPr lang="en-CA" dirty="0"/>
          </a:p>
        </p:txBody>
      </p:sp>
      <p:graphicFrame>
        <p:nvGraphicFramePr>
          <p:cNvPr id="444468" name="Group 52"/>
          <p:cNvGraphicFramePr>
            <a:graphicFrameLocks noGrp="1"/>
          </p:cNvGraphicFramePr>
          <p:nvPr>
            <p:ph idx="4294967295"/>
          </p:nvPr>
        </p:nvGraphicFramePr>
        <p:xfrm>
          <a:off x="990600" y="1524000"/>
          <a:ext cx="7234238" cy="4267202"/>
        </p:xfrm>
        <a:graphic>
          <a:graphicData uri="http://schemas.openxmlformats.org/drawingml/2006/table">
            <a:tbl>
              <a:tblPr/>
              <a:tblGrid>
                <a:gridCol w="2746375"/>
                <a:gridCol w="2017713"/>
                <a:gridCol w="2470150"/>
              </a:tblGrid>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Arial" charset="0"/>
                          <a:ea typeface="Times New Roman" pitchFamily="18" charset="0"/>
                          <a:cs typeface="Arial" charset="0"/>
                        </a:rPr>
                        <a:t>Application</a:t>
                      </a:r>
                      <a:endParaRPr kumimoji="0" lang="en-CA"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856E5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Arial" charset="0"/>
                          <a:ea typeface="Times New Roman" pitchFamily="18" charset="0"/>
                          <a:cs typeface="Arial" charset="0"/>
                        </a:rPr>
                        <a:t>Type</a:t>
                      </a:r>
                      <a:endParaRPr kumimoji="0" lang="en-CA"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856E5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Arial" charset="0"/>
                          <a:ea typeface="Times New Roman" pitchFamily="18" charset="0"/>
                          <a:cs typeface="Arial" charset="0"/>
                        </a:rPr>
                        <a:t>Average Compression</a:t>
                      </a:r>
                      <a:endParaRPr kumimoji="0" lang="en-CA"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856E5A"/>
                    </a:solidFill>
                  </a:tcPr>
                </a:tc>
              </a:tr>
              <a:tr h="354013">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chemeClr val="tx1"/>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chemeClr val="tx1"/>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chemeClr val="tx1"/>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Web Browsing</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Level 1</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996633"/>
                          </a:solidFill>
                          <a:effectLst/>
                          <a:latin typeface="Arial" charset="0"/>
                          <a:ea typeface="Times New Roman" pitchFamily="18" charset="0"/>
                          <a:cs typeface="Arial" charset="0"/>
                        </a:rPr>
                        <a:t>70%</a:t>
                      </a:r>
                      <a:endParaRPr kumimoji="0" lang="en-CA" sz="1600" b="0" i="0" u="none" strike="noStrike" cap="none" normalizeH="0" baseline="0" dirty="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r>
              <a:tr h="352425">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Level 2</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996633"/>
                          </a:solidFill>
                          <a:effectLst/>
                          <a:latin typeface="Arial" charset="0"/>
                          <a:ea typeface="Times New Roman" pitchFamily="18" charset="0"/>
                          <a:cs typeface="Arial" charset="0"/>
                        </a:rPr>
                        <a:t>78%</a:t>
                      </a:r>
                      <a:endParaRPr kumimoji="0" lang="en-CA" sz="1600" b="0" i="0" u="none" strike="noStrike" cap="none" normalizeH="0" baseline="0" dirty="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r>
              <a:tr h="354013">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Level 3</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996633"/>
                          </a:solidFill>
                          <a:effectLst/>
                          <a:latin typeface="Arial" charset="0"/>
                          <a:ea typeface="Times New Roman" pitchFamily="18" charset="0"/>
                          <a:cs typeface="Arial" charset="0"/>
                        </a:rPr>
                        <a:t>83%</a:t>
                      </a:r>
                      <a:endParaRPr kumimoji="0" lang="en-CA" sz="1600" b="0" i="0" u="none" strike="noStrike" cap="none" normalizeH="0" baseline="0" dirty="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r>
              <a:tr h="352425">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Level 4</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996633"/>
                          </a:solidFill>
                          <a:effectLst/>
                          <a:latin typeface="Arial" charset="0"/>
                          <a:ea typeface="Times New Roman" pitchFamily="18" charset="0"/>
                          <a:cs typeface="Arial" charset="0"/>
                        </a:rPr>
                        <a:t>85%</a:t>
                      </a:r>
                      <a:endParaRPr kumimoji="0" lang="en-CA" sz="1600" b="0" i="0" u="none" strike="noStrike" cap="none" normalizeH="0" baseline="0" dirty="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r>
              <a:tr h="352425">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dirty="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FTP</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Excel File</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996633"/>
                          </a:solidFill>
                          <a:effectLst/>
                          <a:latin typeface="Arial" charset="0"/>
                          <a:ea typeface="Times New Roman" pitchFamily="18" charset="0"/>
                          <a:cs typeface="Arial" charset="0"/>
                        </a:rPr>
                        <a:t>80%</a:t>
                      </a:r>
                      <a:endParaRPr kumimoji="0" lang="en-CA" sz="1600" b="0" i="0" u="none" strike="noStrike" cap="none" normalizeH="0" baseline="0" dirty="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r>
              <a:tr h="352425">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Text File</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996633"/>
                          </a:solidFill>
                          <a:effectLst/>
                          <a:latin typeface="Arial" charset="0"/>
                          <a:ea typeface="Times New Roman" pitchFamily="18" charset="0"/>
                          <a:cs typeface="Arial" charset="0"/>
                        </a:rPr>
                        <a:t>98%</a:t>
                      </a:r>
                      <a:endParaRPr kumimoji="0" lang="en-CA" sz="1600" b="0" i="0" u="none" strike="noStrike" cap="none" normalizeH="0" baseline="0" dirty="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r>
              <a:tr h="352425">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dirty="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Email</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Excel File</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996633"/>
                          </a:solidFill>
                          <a:effectLst/>
                          <a:latin typeface="Arial" charset="0"/>
                          <a:ea typeface="Times New Roman" pitchFamily="18" charset="0"/>
                          <a:cs typeface="Arial" charset="0"/>
                        </a:rPr>
                        <a:t>86%</a:t>
                      </a:r>
                      <a:endParaRPr kumimoji="0" lang="en-CA" sz="1600" b="0" i="0" u="none" strike="noStrike" cap="none" normalizeH="0" baseline="0" dirty="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r>
              <a:tr h="352425">
                <a:tc>
                  <a:txBody>
                    <a:bodyPr/>
                    <a:lstStyle/>
                    <a:p>
                      <a:pPr marL="0" marR="0" lvl="0" indent="0" algn="l" defTabSz="914400" rtl="0" eaLnBrk="1" fontAlgn="base" latinLnBrk="0" hangingPunct="1">
                        <a:lnSpc>
                          <a:spcPct val="100000"/>
                        </a:lnSpc>
                        <a:spcBef>
                          <a:spcPct val="20000"/>
                        </a:spcBef>
                        <a:spcAft>
                          <a:spcPct val="25000"/>
                        </a:spcAft>
                        <a:buClr>
                          <a:srgbClr val="856E5A"/>
                        </a:buClr>
                        <a:buSzTx/>
                        <a:buFontTx/>
                        <a:buNone/>
                        <a:tabLst/>
                      </a:pPr>
                      <a:endParaRPr kumimoji="0" lang="en-CA" sz="1600" b="1" i="0" u="none" strike="noStrike" cap="none" normalizeH="0" baseline="0" smtClean="0">
                        <a:ln>
                          <a:noFill/>
                        </a:ln>
                        <a:solidFill>
                          <a:srgbClr val="996633"/>
                        </a:solidFill>
                        <a:effectLst/>
                        <a:latin typeface="Verdana" pitchFamily="34"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996633"/>
                          </a:solidFill>
                          <a:effectLst/>
                          <a:latin typeface="Arial" charset="0"/>
                          <a:ea typeface="Times New Roman" pitchFamily="18" charset="0"/>
                          <a:cs typeface="Arial" charset="0"/>
                        </a:rPr>
                        <a:t>Text File</a:t>
                      </a:r>
                      <a:endParaRPr kumimoji="0" lang="en-CA" sz="1600" b="0" i="0" u="none" strike="noStrike" cap="none" normalizeH="0" baseline="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dirty="0" smtClean="0">
                          <a:ln>
                            <a:noFill/>
                          </a:ln>
                          <a:solidFill>
                            <a:srgbClr val="996633"/>
                          </a:solidFill>
                          <a:effectLst/>
                          <a:latin typeface="Arial" charset="0"/>
                          <a:ea typeface="Times New Roman" pitchFamily="18" charset="0"/>
                          <a:cs typeface="Arial" charset="0"/>
                        </a:rPr>
                        <a:t>99%</a:t>
                      </a:r>
                      <a:endParaRPr kumimoji="0" lang="en-CA" sz="1600" b="0" i="0" u="none" strike="noStrike" cap="none" normalizeH="0" baseline="0" dirty="0" smtClean="0">
                        <a:ln>
                          <a:noFill/>
                        </a:ln>
                        <a:solidFill>
                          <a:srgbClr val="996633"/>
                        </a:solidFill>
                        <a:effectLst/>
                        <a:latin typeface="Times New Roman" pitchFamily="18" charset="0"/>
                        <a:ea typeface="Times New Roman" pitchFamily="18" charset="0"/>
                        <a:cs typeface="Arial" charset="0"/>
                      </a:endParaRPr>
                    </a:p>
                  </a:txBody>
                  <a:tcPr marL="0" marR="0" anchor="b" horzOverflow="overflow">
                    <a:lnL>
                      <a:noFill/>
                    </a:lnL>
                    <a:lnR>
                      <a:noFill/>
                    </a:lnR>
                    <a:lnT>
                      <a:noFill/>
                    </a:lnT>
                    <a:lnB>
                      <a:noFill/>
                    </a:lnB>
                    <a:lnTlToBr>
                      <a:noFill/>
                    </a:lnTlToBr>
                    <a:lnBlToTr>
                      <a:noFill/>
                    </a:lnBlToTr>
                    <a:solidFill>
                      <a:srgbClr val="DFD7CF"/>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AmosConnect 8</a:t>
            </a:r>
            <a:endParaRPr lang="ro-RO" dirty="0" smtClean="0"/>
          </a:p>
        </p:txBody>
      </p:sp>
      <p:sp>
        <p:nvSpPr>
          <p:cNvPr id="9219" name="Rectangle 3"/>
          <p:cNvSpPr>
            <a:spLocks noGrp="1" noChangeArrowheads="1"/>
          </p:cNvSpPr>
          <p:nvPr>
            <p:ph type="body" idx="1"/>
          </p:nvPr>
        </p:nvSpPr>
        <p:spPr>
          <a:xfrm>
            <a:off x="646113" y="1257300"/>
            <a:ext cx="8245505" cy="4590344"/>
          </a:xfrm>
        </p:spPr>
        <p:txBody>
          <a:bodyPr/>
          <a:lstStyle/>
          <a:p>
            <a:pPr eaLnBrk="1" hangingPunct="1">
              <a:lnSpc>
                <a:spcPct val="80000"/>
              </a:lnSpc>
              <a:buNone/>
            </a:pPr>
            <a:r>
              <a:rPr lang="en-US" sz="1800" dirty="0" smtClean="0"/>
              <a:t>Communications beyond messaging!</a:t>
            </a:r>
          </a:p>
          <a:p>
            <a:pPr eaLnBrk="1" hangingPunct="1"/>
            <a:r>
              <a:rPr lang="en-US" sz="1600" dirty="0" smtClean="0"/>
              <a:t>In service since 2001</a:t>
            </a:r>
          </a:p>
          <a:p>
            <a:pPr eaLnBrk="1" hangingPunct="1"/>
            <a:r>
              <a:rPr lang="en-US" sz="1600" dirty="0" smtClean="0"/>
              <a:t>Over 20,000 licenses issued</a:t>
            </a:r>
          </a:p>
          <a:p>
            <a:pPr eaLnBrk="1" hangingPunct="1"/>
            <a:r>
              <a:rPr lang="en-US" sz="1600" dirty="0" smtClean="0"/>
              <a:t>Approximately 240,000,000 messages sent to date</a:t>
            </a:r>
          </a:p>
          <a:p>
            <a:pPr eaLnBrk="1" hangingPunct="1">
              <a:lnSpc>
                <a:spcPct val="80000"/>
              </a:lnSpc>
              <a:buNone/>
            </a:pPr>
            <a:r>
              <a:rPr lang="en-US" sz="1600" dirty="0" smtClean="0"/>
              <a:t>Some more details:</a:t>
            </a:r>
          </a:p>
          <a:p>
            <a:pPr eaLnBrk="1" hangingPunct="1">
              <a:lnSpc>
                <a:spcPct val="80000"/>
              </a:lnSpc>
              <a:spcBef>
                <a:spcPts val="600"/>
              </a:spcBef>
            </a:pPr>
            <a:r>
              <a:rPr lang="en-US" sz="1600" dirty="0" smtClean="0"/>
              <a:t>Full mail server and web server</a:t>
            </a:r>
          </a:p>
          <a:p>
            <a:pPr eaLnBrk="1" hangingPunct="1">
              <a:lnSpc>
                <a:spcPct val="80000"/>
              </a:lnSpc>
              <a:spcBef>
                <a:spcPts val="600"/>
              </a:spcBef>
            </a:pPr>
            <a:r>
              <a:rPr lang="en-US" sz="1600" dirty="0" smtClean="0"/>
              <a:t>Bandwidth control through</a:t>
            </a:r>
          </a:p>
          <a:p>
            <a:pPr lvl="1">
              <a:lnSpc>
                <a:spcPct val="80000"/>
              </a:lnSpc>
            </a:pPr>
            <a:r>
              <a:rPr lang="en-US" sz="1600" dirty="0" smtClean="0"/>
              <a:t>Automatic compression of emails</a:t>
            </a:r>
          </a:p>
          <a:p>
            <a:pPr lvl="1" eaLnBrk="1" hangingPunct="1">
              <a:lnSpc>
                <a:spcPct val="80000"/>
              </a:lnSpc>
            </a:pPr>
            <a:r>
              <a:rPr lang="en-US" sz="1600" dirty="0" smtClean="0"/>
              <a:t>Efficient Web Browsing and File Transfer</a:t>
            </a:r>
          </a:p>
          <a:p>
            <a:pPr>
              <a:lnSpc>
                <a:spcPct val="80000"/>
              </a:lnSpc>
            </a:pPr>
            <a:r>
              <a:rPr lang="en-US" sz="1600" dirty="0" smtClean="0"/>
              <a:t>Stay tuned… more to come from Andrew</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ro-RO" dirty="0" smtClean="0"/>
          </a:p>
        </p:txBody>
      </p:sp>
      <p:sp>
        <p:nvSpPr>
          <p:cNvPr id="10243" name="Rectangle 3"/>
          <p:cNvSpPr>
            <a:spLocks noGrp="1" noChangeArrowheads="1"/>
          </p:cNvSpPr>
          <p:nvPr>
            <p:ph type="body" idx="1"/>
          </p:nvPr>
        </p:nvSpPr>
        <p:spPr/>
        <p:txBody>
          <a:bodyPr/>
          <a:lstStyle/>
          <a:p>
            <a:pPr eaLnBrk="1" hangingPunct="1"/>
            <a:endParaRPr lang="ro-RO" smtClean="0"/>
          </a:p>
        </p:txBody>
      </p:sp>
      <p:pic>
        <p:nvPicPr>
          <p:cNvPr id="407554" name="Picture 2"/>
          <p:cNvPicPr>
            <a:picLocks noChangeAspect="1" noChangeArrowheads="1"/>
          </p:cNvPicPr>
          <p:nvPr/>
        </p:nvPicPr>
        <p:blipFill>
          <a:blip r:embed="rId3" cstate="print"/>
          <a:srcRect/>
          <a:stretch>
            <a:fillRect/>
          </a:stretch>
        </p:blipFill>
        <p:spPr bwMode="auto">
          <a:xfrm>
            <a:off x="0" y="0"/>
            <a:ext cx="9143999" cy="6857999"/>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dirty="0" smtClean="0"/>
              <a:t>BOW GSM Service via FleetBroadband</a:t>
            </a:r>
          </a:p>
        </p:txBody>
      </p:sp>
      <p:sp>
        <p:nvSpPr>
          <p:cNvPr id="5123" name="Rectangle 3"/>
          <p:cNvSpPr>
            <a:spLocks noGrp="1" noChangeArrowheads="1"/>
          </p:cNvSpPr>
          <p:nvPr>
            <p:ph type="body" idx="1"/>
          </p:nvPr>
        </p:nvSpPr>
        <p:spPr>
          <a:xfrm>
            <a:off x="280958" y="1335078"/>
            <a:ext cx="6745307" cy="3724275"/>
          </a:xfrm>
        </p:spPr>
        <p:txBody>
          <a:bodyPr/>
          <a:lstStyle/>
          <a:p>
            <a:pPr eaLnBrk="1" hangingPunct="1">
              <a:buFontTx/>
              <a:buNone/>
            </a:pPr>
            <a:r>
              <a:rPr lang="en-US" sz="1800" dirty="0" smtClean="0">
                <a:solidFill>
                  <a:srgbClr val="000000"/>
                </a:solidFill>
                <a:cs typeface="Arial" charset="0"/>
              </a:rPr>
              <a:t>Functionalities:</a:t>
            </a:r>
          </a:p>
          <a:p>
            <a:pPr eaLnBrk="1" hangingPunct="1"/>
            <a:r>
              <a:rPr lang="en-US" sz="1600" b="0" dirty="0" smtClean="0">
                <a:solidFill>
                  <a:srgbClr val="000000"/>
                </a:solidFill>
                <a:cs typeface="Arial" charset="0"/>
              </a:rPr>
              <a:t>Making use of your GSM cell phone over FBB 8K Streaming (no interference with business voice line)</a:t>
            </a:r>
          </a:p>
          <a:p>
            <a:pPr eaLnBrk="1" hangingPunct="1"/>
            <a:r>
              <a:rPr lang="en-US" sz="1600" b="0" dirty="0" smtClean="0">
                <a:solidFill>
                  <a:srgbClr val="000000"/>
                </a:solidFill>
                <a:cs typeface="Arial" charset="0"/>
              </a:rPr>
              <a:t>Outgoing voice calls from your mobile phone.</a:t>
            </a:r>
          </a:p>
          <a:p>
            <a:pPr eaLnBrk="1" hangingPunct="1"/>
            <a:r>
              <a:rPr lang="en-US" sz="1600" b="0" dirty="0" smtClean="0">
                <a:solidFill>
                  <a:srgbClr val="000000"/>
                </a:solidFill>
                <a:cs typeface="Arial" charset="0"/>
              </a:rPr>
              <a:t>Send and receive text messages on your mobile phone.</a:t>
            </a:r>
          </a:p>
          <a:p>
            <a:pPr eaLnBrk="1" hangingPunct="1">
              <a:buFontTx/>
              <a:buNone/>
            </a:pPr>
            <a:r>
              <a:rPr lang="en-US" sz="1800" dirty="0" smtClean="0">
                <a:solidFill>
                  <a:srgbClr val="000000"/>
                </a:solidFill>
                <a:cs typeface="Arial" charset="0"/>
              </a:rPr>
              <a:t>Conditions:</a:t>
            </a:r>
          </a:p>
          <a:p>
            <a:pPr eaLnBrk="1" hangingPunct="1"/>
            <a:r>
              <a:rPr lang="en-GB" sz="1600" b="0" dirty="0" smtClean="0">
                <a:solidFill>
                  <a:srgbClr val="000000"/>
                </a:solidFill>
                <a:cs typeface="Arial" charset="0"/>
              </a:rPr>
              <a:t>GSM voice and SMS service coverage in dedicated (crew) areas.</a:t>
            </a:r>
          </a:p>
          <a:p>
            <a:pPr eaLnBrk="1" hangingPunct="1"/>
            <a:r>
              <a:rPr lang="en-GB" sz="1600" b="0" dirty="0" smtClean="0">
                <a:solidFill>
                  <a:srgbClr val="000000"/>
                </a:solidFill>
                <a:cs typeface="Arial" charset="0"/>
              </a:rPr>
              <a:t>Any GSM phone supporting the 1800 MHz frequency band will work</a:t>
            </a:r>
          </a:p>
          <a:p>
            <a:pPr eaLnBrk="1" hangingPunct="1"/>
            <a:r>
              <a:rPr lang="nl-NL" sz="1600" b="0" dirty="0" smtClean="0">
                <a:solidFill>
                  <a:srgbClr val="000000"/>
                </a:solidFill>
                <a:cs typeface="Arial" charset="0"/>
              </a:rPr>
              <a:t>System automatically turns on and off nearby land to avoid interference with land based networks (legislation)</a:t>
            </a:r>
            <a:r>
              <a:rPr lang="en-US" sz="1600" b="0" dirty="0" smtClean="0">
                <a:solidFill>
                  <a:srgbClr val="000000"/>
                </a:solidFill>
                <a:cs typeface="Arial" charset="0"/>
              </a:rPr>
              <a:t>.</a:t>
            </a:r>
          </a:p>
          <a:p>
            <a:pPr eaLnBrk="1" hangingPunct="1"/>
            <a:endParaRPr lang="en-GB" sz="1600" dirty="0" smtClean="0">
              <a:solidFill>
                <a:srgbClr val="000000"/>
              </a:solidFill>
              <a:cs typeface="Arial" charset="0"/>
            </a:endParaRPr>
          </a:p>
          <a:p>
            <a:pPr>
              <a:buNone/>
            </a:pPr>
            <a:endParaRPr lang="nl-NL" dirty="0" smtClean="0"/>
          </a:p>
        </p:txBody>
      </p:sp>
      <p:sp>
        <p:nvSpPr>
          <p:cNvPr id="4" name="Rectangle 9"/>
          <p:cNvSpPr>
            <a:spLocks noChangeArrowheads="1"/>
          </p:cNvSpPr>
          <p:nvPr/>
        </p:nvSpPr>
        <p:spPr bwMode="auto">
          <a:xfrm>
            <a:off x="6786578" y="1357298"/>
            <a:ext cx="2127250" cy="2136775"/>
          </a:xfrm>
          <a:prstGeom prst="rect">
            <a:avLst/>
          </a:prstGeom>
          <a:solidFill>
            <a:srgbClr val="005D82">
              <a:alpha val="0"/>
            </a:srgbClr>
          </a:solidFill>
          <a:ln w="31750">
            <a:solidFill>
              <a:srgbClr val="99CCFF"/>
            </a:solidFill>
            <a:miter lim="800000"/>
            <a:headEnd/>
            <a:tailEnd/>
          </a:ln>
        </p:spPr>
        <p:txBody>
          <a:bodyPr/>
          <a:lstStyle/>
          <a:p>
            <a:endParaRPr lang="en-IE">
              <a:solidFill>
                <a:srgbClr val="0070C0"/>
              </a:solidFill>
            </a:endParaRPr>
          </a:p>
        </p:txBody>
      </p:sp>
      <p:pic>
        <p:nvPicPr>
          <p:cNvPr id="5" name="Picture 6" descr="C:\Documents and Settings\asilvestri\My Documents\BOW\Marketing\Pictures\officer with mobile_pic_files\p1011570.jpg"/>
          <p:cNvPicPr>
            <a:picLocks noChangeAspect="1" noChangeArrowheads="1"/>
          </p:cNvPicPr>
          <p:nvPr/>
        </p:nvPicPr>
        <p:blipFill>
          <a:blip r:embed="rId3" cstate="print"/>
          <a:srcRect l="20087" r="28448" b="21507"/>
          <a:stretch>
            <a:fillRect/>
          </a:stretch>
        </p:blipFill>
        <p:spPr bwMode="auto">
          <a:xfrm>
            <a:off x="6786578" y="1357298"/>
            <a:ext cx="2109787" cy="2130425"/>
          </a:xfrm>
          <a:prstGeom prst="rect">
            <a:avLst/>
          </a:prstGeom>
          <a:noFill/>
          <a:ln w="9525">
            <a:noFill/>
            <a:miter lim="800000"/>
            <a:headEnd/>
            <a:tailEnd/>
          </a:ln>
        </p:spPr>
      </p:pic>
      <p:grpSp>
        <p:nvGrpSpPr>
          <p:cNvPr id="2" name="Group 10"/>
          <p:cNvGrpSpPr>
            <a:grpSpLocks/>
          </p:cNvGrpSpPr>
          <p:nvPr/>
        </p:nvGrpSpPr>
        <p:grpSpPr bwMode="auto">
          <a:xfrm>
            <a:off x="7072330" y="4286256"/>
            <a:ext cx="1884362" cy="1425575"/>
            <a:chOff x="5932377" y="3468688"/>
            <a:chExt cx="3018970" cy="2356690"/>
          </a:xfrm>
        </p:grpSpPr>
        <p:pic>
          <p:nvPicPr>
            <p:cNvPr id="7" name="Picture 6" descr="image001"/>
            <p:cNvPicPr>
              <a:picLocks noChangeAspect="1" noChangeArrowheads="1"/>
            </p:cNvPicPr>
            <p:nvPr/>
          </p:nvPicPr>
          <p:blipFill>
            <a:blip r:embed="rId4" cstate="print"/>
            <a:srcRect/>
            <a:stretch>
              <a:fillRect/>
            </a:stretch>
          </p:blipFill>
          <p:spPr bwMode="auto">
            <a:xfrm>
              <a:off x="5949950" y="3468688"/>
              <a:ext cx="2971800" cy="2079625"/>
            </a:xfrm>
            <a:prstGeom prst="rect">
              <a:avLst/>
            </a:prstGeom>
            <a:noFill/>
            <a:ln w="9525">
              <a:noFill/>
              <a:miter lim="800000"/>
              <a:headEnd/>
              <a:tailEnd/>
            </a:ln>
          </p:spPr>
        </p:pic>
        <p:sp>
          <p:nvSpPr>
            <p:cNvPr id="8" name="Text Box 8"/>
            <p:cNvSpPr txBox="1">
              <a:spLocks noChangeArrowheads="1"/>
            </p:cNvSpPr>
            <p:nvPr/>
          </p:nvSpPr>
          <p:spPr bwMode="auto">
            <a:xfrm>
              <a:off x="5932377" y="5366113"/>
              <a:ext cx="3018970" cy="459265"/>
            </a:xfrm>
            <a:prstGeom prst="rect">
              <a:avLst/>
            </a:prstGeom>
            <a:noFill/>
            <a:ln w="9525">
              <a:noFill/>
              <a:miter lim="800000"/>
              <a:headEnd/>
              <a:tailEnd/>
            </a:ln>
          </p:spPr>
          <p:txBody>
            <a:bodyPr>
              <a:spAutoFit/>
            </a:bodyPr>
            <a:lstStyle/>
            <a:p>
              <a:pPr algn="ctr">
                <a:spcBef>
                  <a:spcPct val="50000"/>
                </a:spcBef>
                <a:defRPr/>
              </a:pPr>
              <a:r>
                <a:rPr lang="en-US" sz="1200" dirty="0">
                  <a:solidFill>
                    <a:schemeClr val="accent2"/>
                  </a:solidFill>
                  <a:latin typeface="+mn-lt"/>
                </a:rPr>
                <a:t>BOW GSM SIM CARD</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dirty="0"/>
              <a:t>Consultancy and </a:t>
            </a:r>
            <a:r>
              <a:rPr lang="en-US" dirty="0" smtClean="0"/>
              <a:t>Expertise</a:t>
            </a:r>
            <a:endParaRPr lang="en-US" dirty="0"/>
          </a:p>
        </p:txBody>
      </p:sp>
      <p:sp>
        <p:nvSpPr>
          <p:cNvPr id="560131" name="Rectangle 3"/>
          <p:cNvSpPr>
            <a:spLocks noGrp="1" noChangeArrowheads="1"/>
          </p:cNvSpPr>
          <p:nvPr>
            <p:ph type="body" idx="1"/>
          </p:nvPr>
        </p:nvSpPr>
        <p:spPr/>
        <p:txBody>
          <a:bodyPr/>
          <a:lstStyle/>
          <a:p>
            <a:r>
              <a:rPr lang="en-US" sz="1800" dirty="0"/>
              <a:t>Stratos Customer Care</a:t>
            </a:r>
          </a:p>
          <a:p>
            <a:pPr lvl="1"/>
            <a:r>
              <a:rPr lang="en-US" sz="1600" dirty="0"/>
              <a:t>24/7 continuously trained, skilled representatives for reliable, efficient, and responsive support.</a:t>
            </a:r>
          </a:p>
          <a:p>
            <a:r>
              <a:rPr lang="en-US" sz="1800" dirty="0"/>
              <a:t>MSS Technical Services</a:t>
            </a:r>
          </a:p>
          <a:p>
            <a:pPr lvl="1"/>
            <a:r>
              <a:rPr lang="en-US" sz="1600" dirty="0"/>
              <a:t>Shop and field technicians act as tier two support for troubleshooting of hardware.</a:t>
            </a:r>
          </a:p>
          <a:p>
            <a:r>
              <a:rPr lang="en-US" sz="1800" dirty="0"/>
              <a:t>IT Consultancy via</a:t>
            </a:r>
            <a:r>
              <a:rPr lang="en-US" sz="1800" dirty="0" smtClean="0"/>
              <a:t>…</a:t>
            </a:r>
          </a:p>
          <a:p>
            <a:pPr>
              <a:buNone/>
            </a:pPr>
            <a:r>
              <a:rPr lang="en-US" sz="1100" b="0" i="1" dirty="0" smtClean="0"/>
              <a:t>	Our customers and partners have access to exceptional Engineering resources</a:t>
            </a:r>
            <a:endParaRPr lang="en-US" sz="1100" dirty="0"/>
          </a:p>
          <a:p>
            <a:pPr lvl="1"/>
            <a:r>
              <a:rPr lang="en-US" sz="1600" dirty="0"/>
              <a:t>Customer Solutions Engineers: </a:t>
            </a:r>
          </a:p>
          <a:p>
            <a:pPr lvl="2"/>
            <a:r>
              <a:rPr lang="en-US" sz="1400" dirty="0"/>
              <a:t>Prepare application notes and project management for customized solutions.</a:t>
            </a:r>
          </a:p>
          <a:p>
            <a:pPr lvl="1"/>
            <a:r>
              <a:rPr lang="en-US" sz="1600" dirty="0"/>
              <a:t>Sales Engineers:</a:t>
            </a:r>
          </a:p>
          <a:p>
            <a:pPr lvl="2"/>
            <a:r>
              <a:rPr lang="en-US" sz="1400" dirty="0"/>
              <a:t>Support our customers directly or via Stratos partners with consultancy on technically advanced applications.</a:t>
            </a:r>
          </a:p>
          <a:p>
            <a:pPr lvl="1"/>
            <a:r>
              <a:rPr lang="en-US" sz="1600" dirty="0"/>
              <a:t>Eco-Partners</a:t>
            </a:r>
          </a:p>
          <a:p>
            <a:pPr lvl="2"/>
            <a:r>
              <a:rPr lang="en-US" sz="1400" dirty="0"/>
              <a:t>An extended suite of value-added services available to Stratos customers. </a:t>
            </a:r>
            <a:endParaRPr lang="en-US" sz="1400" dirty="0" smtClean="0"/>
          </a:p>
          <a:p>
            <a:pPr lvl="1"/>
            <a:r>
              <a:rPr lang="en-US" sz="1600" dirty="0" smtClean="0"/>
              <a:t>Channel Partners</a:t>
            </a:r>
            <a:endParaRPr lang="en-US" sz="1600" dirty="0"/>
          </a:p>
          <a:p>
            <a:pPr lvl="1"/>
            <a:endParaRPr lang="en-US" sz="1600" dirty="0"/>
          </a:p>
          <a:p>
            <a:pPr lvl="1"/>
            <a:endParaRPr lang="en-US" sz="1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642938" y="2033588"/>
            <a:ext cx="8180387" cy="463550"/>
          </a:xfrm>
        </p:spPr>
        <p:txBody>
          <a:bodyPr/>
          <a:lstStyle/>
          <a:p>
            <a:r>
              <a:rPr lang="nl-NL" sz="3600" dirty="0"/>
              <a:t>FleetBroadband, </a:t>
            </a:r>
            <a:br>
              <a:rPr lang="nl-NL" sz="3600" dirty="0"/>
            </a:br>
            <a:r>
              <a:rPr lang="nl-NL" sz="3600" dirty="0"/>
              <a:t>the service and the network </a:t>
            </a:r>
            <a:endParaRPr lang="en-US" sz="3600" dirty="0"/>
          </a:p>
        </p:txBody>
      </p:sp>
      <p:pic>
        <p:nvPicPr>
          <p:cNvPr id="418824" name="Picture 8" descr="hdr_banner"/>
          <p:cNvPicPr>
            <a:picLocks noChangeAspect="1" noChangeArrowheads="1"/>
          </p:cNvPicPr>
          <p:nvPr/>
        </p:nvPicPr>
        <p:blipFill>
          <a:blip r:embed="rId3" cstate="print"/>
          <a:srcRect/>
          <a:stretch>
            <a:fillRect/>
          </a:stretch>
        </p:blipFill>
        <p:spPr bwMode="auto">
          <a:xfrm>
            <a:off x="0" y="2909888"/>
            <a:ext cx="9144000" cy="1311275"/>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638175" y="2017713"/>
            <a:ext cx="8224838" cy="463550"/>
          </a:xfrm>
        </p:spPr>
        <p:txBody>
          <a:bodyPr/>
          <a:lstStyle/>
          <a:p>
            <a:r>
              <a:rPr lang="nl-NL" sz="3200" dirty="0" smtClean="0"/>
              <a:t>The Stratos Advantage</a:t>
            </a:r>
            <a:r>
              <a:rPr lang="en-US" sz="3200" dirty="0" smtClean="0"/>
              <a:t>™</a:t>
            </a:r>
            <a:r>
              <a:rPr lang="nl-NL" sz="3200" dirty="0" smtClean="0"/>
              <a:t>:</a:t>
            </a:r>
            <a:br>
              <a:rPr lang="nl-NL" sz="3200" dirty="0" smtClean="0"/>
            </a:br>
            <a:r>
              <a:rPr lang="nl-NL" sz="3200" dirty="0" smtClean="0"/>
              <a:t>Summary</a:t>
            </a:r>
            <a:r>
              <a:rPr lang="nl-NL" sz="3600" dirty="0"/>
              <a:t/>
            </a:r>
            <a:br>
              <a:rPr lang="nl-NL" sz="3600" dirty="0"/>
            </a:br>
            <a:endParaRPr lang="en-US" sz="3600" dirty="0"/>
          </a:p>
        </p:txBody>
      </p:sp>
      <p:pic>
        <p:nvPicPr>
          <p:cNvPr id="540680" name="Picture 8" descr="hdr_banner2"/>
          <p:cNvPicPr>
            <a:picLocks noChangeAspect="1" noChangeArrowheads="1"/>
          </p:cNvPicPr>
          <p:nvPr/>
        </p:nvPicPr>
        <p:blipFill>
          <a:blip r:embed="rId3" cstate="print"/>
          <a:srcRect/>
          <a:stretch>
            <a:fillRect/>
          </a:stretch>
        </p:blipFill>
        <p:spPr bwMode="auto">
          <a:xfrm>
            <a:off x="0" y="2909888"/>
            <a:ext cx="9144000" cy="1311275"/>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1" descr="slide15-2"/>
          <p:cNvPicPr>
            <a:picLocks noChangeAspect="1" noChangeArrowheads="1"/>
          </p:cNvPicPr>
          <p:nvPr/>
        </p:nvPicPr>
        <p:blipFill>
          <a:blip r:embed="rId3" cstate="print"/>
          <a:srcRect/>
          <a:stretch>
            <a:fillRect/>
          </a:stretch>
        </p:blipFill>
        <p:spPr bwMode="auto">
          <a:xfrm>
            <a:off x="6429388" y="2959100"/>
            <a:ext cx="2357526" cy="1541508"/>
          </a:xfrm>
          <a:prstGeom prst="rect">
            <a:avLst/>
          </a:prstGeom>
          <a:noFill/>
        </p:spPr>
      </p:pic>
      <p:sp>
        <p:nvSpPr>
          <p:cNvPr id="546818" name="Rectangle 2"/>
          <p:cNvSpPr>
            <a:spLocks noGrp="1" noChangeArrowheads="1"/>
          </p:cNvSpPr>
          <p:nvPr>
            <p:ph type="title"/>
          </p:nvPr>
        </p:nvSpPr>
        <p:spPr>
          <a:xfrm>
            <a:off x="739775" y="1525588"/>
            <a:ext cx="8013700" cy="463550"/>
          </a:xfrm>
        </p:spPr>
        <p:txBody>
          <a:bodyPr/>
          <a:lstStyle/>
          <a:p>
            <a:pPr defTabSz="762000"/>
            <a:r>
              <a:rPr lang="nl-NL" sz="1600" dirty="0">
                <a:solidFill>
                  <a:schemeClr val="tx1"/>
                </a:solidFill>
              </a:rPr>
              <a:t>Stratos Value-Added Services improve the broadband experience</a:t>
            </a:r>
            <a:endParaRPr lang="en-GB" sz="1600" dirty="0">
              <a:solidFill>
                <a:schemeClr val="tx1"/>
              </a:solidFill>
            </a:endParaRPr>
          </a:p>
        </p:txBody>
      </p:sp>
      <p:sp>
        <p:nvSpPr>
          <p:cNvPr id="546819" name="Rectangle 3"/>
          <p:cNvSpPr>
            <a:spLocks noGrp="1" noChangeArrowheads="1"/>
          </p:cNvSpPr>
          <p:nvPr>
            <p:ph type="body" sz="half" idx="1"/>
          </p:nvPr>
        </p:nvSpPr>
        <p:spPr>
          <a:xfrm>
            <a:off x="249238" y="2443163"/>
            <a:ext cx="5853112" cy="2271712"/>
          </a:xfrm>
        </p:spPr>
        <p:txBody>
          <a:bodyPr/>
          <a:lstStyle/>
          <a:p>
            <a:pPr marL="827088" lvl="1" indent="-304800">
              <a:buClr>
                <a:srgbClr val="856E5A"/>
              </a:buClr>
              <a:buFont typeface="Wingdings" pitchFamily="2" charset="2"/>
              <a:buAutoNum type="arabicPeriod"/>
            </a:pPr>
            <a:r>
              <a:rPr lang="en-US" dirty="0" smtClean="0"/>
              <a:t>Infrastructure </a:t>
            </a:r>
            <a:r>
              <a:rPr lang="en-US" dirty="0"/>
              <a:t>and last mile connectivity</a:t>
            </a:r>
          </a:p>
          <a:p>
            <a:pPr marL="827088" lvl="1" indent="-304800">
              <a:buClr>
                <a:srgbClr val="856E5A"/>
              </a:buClr>
              <a:buFont typeface="Wingdings" pitchFamily="2" charset="2"/>
              <a:buAutoNum type="arabicPeriod"/>
            </a:pPr>
            <a:r>
              <a:rPr lang="en-US" dirty="0"/>
              <a:t>Cost and traffic control &amp; provisioning</a:t>
            </a:r>
          </a:p>
          <a:p>
            <a:pPr marL="827088" lvl="1" indent="-304800">
              <a:buClr>
                <a:srgbClr val="856E5A"/>
              </a:buClr>
              <a:buFont typeface="Wingdings" pitchFamily="2" charset="2"/>
              <a:buAutoNum type="arabicPeriod"/>
            </a:pPr>
            <a:r>
              <a:rPr lang="en-US" dirty="0"/>
              <a:t>Security services</a:t>
            </a:r>
          </a:p>
          <a:p>
            <a:pPr marL="827088" lvl="1" indent="-304800">
              <a:buClr>
                <a:srgbClr val="856E5A"/>
              </a:buClr>
              <a:buFont typeface="Wingdings" pitchFamily="2" charset="2"/>
              <a:buAutoNum type="arabicPeriod"/>
            </a:pPr>
            <a:r>
              <a:rPr lang="en-US" dirty="0"/>
              <a:t>Data optimization</a:t>
            </a:r>
          </a:p>
          <a:p>
            <a:pPr marL="827088" lvl="1" indent="-304800">
              <a:buClr>
                <a:srgbClr val="856E5A"/>
              </a:buClr>
              <a:buFont typeface="Wingdings" pitchFamily="2" charset="2"/>
              <a:buAutoNum type="arabicPeriod"/>
            </a:pPr>
            <a:r>
              <a:rPr lang="en-US" dirty="0" smtClean="0"/>
              <a:t>Crew Communication</a:t>
            </a:r>
            <a:endParaRPr lang="en-US" dirty="0"/>
          </a:p>
          <a:p>
            <a:pPr marL="827088" lvl="1" indent="-304800">
              <a:buClr>
                <a:srgbClr val="856E5A"/>
              </a:buClr>
              <a:buFont typeface="Wingdings" pitchFamily="2" charset="2"/>
              <a:buAutoNum type="arabicPeriod"/>
            </a:pPr>
            <a:r>
              <a:rPr lang="en-US" dirty="0"/>
              <a:t>Customer service and consultancy</a:t>
            </a:r>
          </a:p>
          <a:p>
            <a:pPr marL="827088" lvl="1" indent="-304800">
              <a:buClr>
                <a:srgbClr val="336699"/>
              </a:buClr>
              <a:buFont typeface="Wingdings" pitchFamily="2" charset="2"/>
              <a:buNone/>
            </a:pPr>
            <a:endParaRPr lang="en-US" dirty="0"/>
          </a:p>
          <a:p>
            <a:pPr marL="827088" lvl="1" indent="-304800">
              <a:buClr>
                <a:srgbClr val="336699"/>
              </a:buClr>
              <a:buFont typeface="Wingdings" pitchFamily="2" charset="2"/>
              <a:buNone/>
            </a:pPr>
            <a:endParaRPr lang="en-US" dirty="0"/>
          </a:p>
          <a:p>
            <a:pPr marL="827088" lvl="1" indent="-304800">
              <a:spcAft>
                <a:spcPct val="25000"/>
              </a:spcAft>
              <a:buClr>
                <a:srgbClr val="336699"/>
              </a:buClr>
              <a:buFont typeface="Wingdings" pitchFamily="2" charset="2"/>
              <a:buChar char="§"/>
            </a:pPr>
            <a:endParaRPr lang="nl-NL" dirty="0"/>
          </a:p>
          <a:p>
            <a:pPr marL="1295400" lvl="2" indent="-381000">
              <a:spcAft>
                <a:spcPct val="25000"/>
              </a:spcAft>
              <a:buClr>
                <a:srgbClr val="336699"/>
              </a:buClr>
              <a:buFont typeface="Wingdings" pitchFamily="2" charset="2"/>
              <a:buNone/>
            </a:pPr>
            <a:endParaRPr lang="nl-NL" sz="1300" dirty="0"/>
          </a:p>
          <a:p>
            <a:pPr marL="827088" lvl="1" indent="-304800">
              <a:spcAft>
                <a:spcPct val="25000"/>
              </a:spcAft>
              <a:buClr>
                <a:srgbClr val="336699"/>
              </a:buClr>
              <a:buFont typeface="Wingdings" pitchFamily="2" charset="2"/>
              <a:buNone/>
            </a:pPr>
            <a:endParaRPr lang="nl-NL" sz="2000" b="1" dirty="0"/>
          </a:p>
        </p:txBody>
      </p:sp>
      <p:sp>
        <p:nvSpPr>
          <p:cNvPr id="546821" name="Text Box 5"/>
          <p:cNvSpPr txBox="1">
            <a:spLocks noChangeArrowheads="1"/>
          </p:cNvSpPr>
          <p:nvPr/>
        </p:nvSpPr>
        <p:spPr bwMode="auto">
          <a:xfrm>
            <a:off x="641350" y="5654675"/>
            <a:ext cx="7677150" cy="723900"/>
          </a:xfrm>
          <a:prstGeom prst="rect">
            <a:avLst/>
          </a:prstGeom>
          <a:noFill/>
          <a:ln w="9525">
            <a:noFill/>
            <a:miter lim="800000"/>
            <a:headEnd/>
            <a:tailEnd/>
          </a:ln>
          <a:effectLst/>
        </p:spPr>
        <p:txBody>
          <a:bodyPr>
            <a:spAutoFit/>
          </a:bodyPr>
          <a:lstStyle/>
          <a:p>
            <a:pPr marL="179388" lvl="1">
              <a:lnSpc>
                <a:spcPct val="80000"/>
              </a:lnSpc>
              <a:spcBef>
                <a:spcPct val="20000"/>
              </a:spcBef>
              <a:buClr>
                <a:srgbClr val="336699"/>
              </a:buClr>
              <a:buFont typeface="Wingdings" pitchFamily="2" charset="2"/>
              <a:buNone/>
            </a:pPr>
            <a:endParaRPr lang="en-US" sz="1800" b="1">
              <a:latin typeface="Arial" charset="0"/>
            </a:endParaRPr>
          </a:p>
          <a:p>
            <a:pPr>
              <a:spcBef>
                <a:spcPct val="50000"/>
              </a:spcBef>
            </a:pPr>
            <a:endParaRPr lang="en-US" sz="1800" b="1">
              <a:latin typeface="Arial" charset="0"/>
            </a:endParaRPr>
          </a:p>
        </p:txBody>
      </p:sp>
      <p:sp>
        <p:nvSpPr>
          <p:cNvPr id="546822" name="Text Box 6"/>
          <p:cNvSpPr txBox="1">
            <a:spLocks noChangeArrowheads="1"/>
          </p:cNvSpPr>
          <p:nvPr/>
        </p:nvSpPr>
        <p:spPr bwMode="auto">
          <a:xfrm>
            <a:off x="331082" y="4721931"/>
            <a:ext cx="8467725" cy="1606594"/>
          </a:xfrm>
          <a:prstGeom prst="rect">
            <a:avLst/>
          </a:prstGeom>
          <a:noFill/>
          <a:ln w="9525">
            <a:noFill/>
            <a:miter lim="800000"/>
            <a:headEnd/>
            <a:tailEnd/>
          </a:ln>
          <a:effectLst/>
        </p:spPr>
        <p:txBody>
          <a:bodyPr>
            <a:spAutoFit/>
          </a:bodyPr>
          <a:lstStyle/>
          <a:p>
            <a:pPr marL="457200" indent="-457200">
              <a:lnSpc>
                <a:spcPct val="80000"/>
              </a:lnSpc>
              <a:spcBef>
                <a:spcPct val="20000"/>
              </a:spcBef>
              <a:spcAft>
                <a:spcPct val="25000"/>
              </a:spcAft>
              <a:buClr>
                <a:srgbClr val="336699"/>
              </a:buClr>
              <a:buFont typeface="Wingdings" pitchFamily="2" charset="2"/>
              <a:buChar char="§"/>
            </a:pPr>
            <a:r>
              <a:rPr lang="en-US" dirty="0" smtClean="0"/>
              <a:t>Over 4,500 Stratos FleetBroadband customers today.</a:t>
            </a:r>
          </a:p>
          <a:p>
            <a:pPr marL="457200" indent="-457200">
              <a:lnSpc>
                <a:spcPct val="80000"/>
              </a:lnSpc>
              <a:spcBef>
                <a:spcPct val="20000"/>
              </a:spcBef>
              <a:spcAft>
                <a:spcPct val="25000"/>
              </a:spcAft>
              <a:buClr>
                <a:srgbClr val="336699"/>
              </a:buClr>
              <a:buFont typeface="Wingdings" pitchFamily="2" charset="2"/>
              <a:buChar char="§"/>
            </a:pPr>
            <a:r>
              <a:rPr lang="en-US" dirty="0" smtClean="0"/>
              <a:t>Over 10,000 Inmarsat FleetBroadband customers in total.</a:t>
            </a:r>
          </a:p>
          <a:p>
            <a:pPr marL="457200" indent="-457200">
              <a:lnSpc>
                <a:spcPct val="80000"/>
              </a:lnSpc>
              <a:spcBef>
                <a:spcPct val="20000"/>
              </a:spcBef>
              <a:spcAft>
                <a:spcPct val="25000"/>
              </a:spcAft>
              <a:buClr>
                <a:srgbClr val="336699"/>
              </a:buClr>
              <a:buFont typeface="Wingdings" pitchFamily="2" charset="2"/>
              <a:buChar char="§"/>
            </a:pPr>
            <a:r>
              <a:rPr lang="en-US" dirty="0" smtClean="0"/>
              <a:t>FleetBroadband from Stratos is the safe, reliable and fully managed communications solution for your fleet.</a:t>
            </a:r>
            <a:endParaRPr lang="en-US" dirty="0"/>
          </a:p>
          <a:p>
            <a:pPr marL="457200" indent="-457200">
              <a:lnSpc>
                <a:spcPct val="80000"/>
              </a:lnSpc>
              <a:spcBef>
                <a:spcPct val="20000"/>
              </a:spcBef>
              <a:spcAft>
                <a:spcPct val="25000"/>
              </a:spcAft>
              <a:buClr>
                <a:srgbClr val="336699"/>
              </a:buClr>
              <a:buFont typeface="Wingdings" pitchFamily="2" charset="2"/>
              <a:buChar char="§"/>
            </a:pPr>
            <a:r>
              <a:rPr lang="en-GB" dirty="0" smtClean="0"/>
              <a:t>Stratos, with our partners </a:t>
            </a:r>
            <a:r>
              <a:rPr lang="en-GB" dirty="0"/>
              <a:t>is ready and able to support you with your FleetBroadband implementation.</a:t>
            </a:r>
            <a:endParaRPr lang="en-US" dirty="0"/>
          </a:p>
        </p:txBody>
      </p:sp>
      <p:sp>
        <p:nvSpPr>
          <p:cNvPr id="546823" name="Rectangle 7"/>
          <p:cNvSpPr>
            <a:spLocks noChangeArrowheads="1"/>
          </p:cNvSpPr>
          <p:nvPr/>
        </p:nvSpPr>
        <p:spPr bwMode="auto">
          <a:xfrm>
            <a:off x="164748" y="787224"/>
            <a:ext cx="8013700" cy="463550"/>
          </a:xfrm>
          <a:prstGeom prst="rect">
            <a:avLst/>
          </a:prstGeom>
          <a:noFill/>
          <a:ln w="9525">
            <a:noFill/>
            <a:miter lim="800000"/>
            <a:headEnd/>
            <a:tailEnd/>
          </a:ln>
          <a:effectLst/>
        </p:spPr>
        <p:txBody>
          <a:bodyPr anchor="ctr"/>
          <a:lstStyle/>
          <a:p>
            <a:pPr defTabSz="762000">
              <a:lnSpc>
                <a:spcPct val="85000"/>
              </a:lnSpc>
            </a:pPr>
            <a:r>
              <a:rPr lang="nl-NL" sz="2000" b="1" dirty="0">
                <a:solidFill>
                  <a:srgbClr val="856E5A"/>
                </a:solidFill>
              </a:rPr>
              <a:t>The Stratos </a:t>
            </a:r>
            <a:r>
              <a:rPr lang="nl-NL" sz="2000" b="1" dirty="0" smtClean="0">
                <a:solidFill>
                  <a:srgbClr val="856E5A"/>
                </a:solidFill>
              </a:rPr>
              <a:t>Advantage</a:t>
            </a:r>
            <a:r>
              <a:rPr lang="en-US" sz="2000" dirty="0" smtClean="0"/>
              <a:t>™</a:t>
            </a:r>
          </a:p>
          <a:p>
            <a:pPr defTabSz="762000">
              <a:lnSpc>
                <a:spcPct val="85000"/>
              </a:lnSpc>
            </a:pPr>
            <a:endParaRPr lang="en-GB" sz="2000" b="1" dirty="0">
              <a:solidFill>
                <a:srgbClr val="856E5A"/>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1617663"/>
            <a:ext cx="4764088" cy="1258887"/>
          </a:xfrm>
          <a:prstGeom prst="rect">
            <a:avLst/>
          </a:prstGeom>
          <a:noFill/>
          <a:ln w="9525">
            <a:noFill/>
            <a:miter lim="800000"/>
            <a:headEnd/>
            <a:tailEnd/>
          </a:ln>
        </p:spPr>
        <p:txBody>
          <a:bodyPr/>
          <a:lstStyle/>
          <a:p>
            <a:pPr marL="342900" indent="-342900" algn="ctr">
              <a:spcBef>
                <a:spcPct val="20000"/>
              </a:spcBef>
              <a:spcAft>
                <a:spcPct val="25000"/>
              </a:spcAft>
              <a:buClr>
                <a:srgbClr val="856E5A"/>
              </a:buClr>
            </a:pPr>
            <a:r>
              <a:rPr lang="en-GB" sz="4000" dirty="0"/>
              <a:t>Happy Mbytes!</a:t>
            </a:r>
          </a:p>
          <a:p>
            <a:pPr marL="342900" indent="-342900" algn="ctr">
              <a:spcBef>
                <a:spcPct val="20000"/>
              </a:spcBef>
              <a:spcAft>
                <a:spcPct val="25000"/>
              </a:spcAft>
              <a:buClr>
                <a:srgbClr val="856E5A"/>
              </a:buClr>
            </a:pPr>
            <a:r>
              <a:rPr lang="en-GB" sz="4000" dirty="0"/>
              <a:t>Thank You!</a:t>
            </a:r>
            <a:endParaRPr lang="en-US" sz="4000" dirty="0"/>
          </a:p>
        </p:txBody>
      </p:sp>
      <p:pic>
        <p:nvPicPr>
          <p:cNvPr id="41987" name="Picture 3" descr="Full-Speed-Ahead"/>
          <p:cNvPicPr>
            <a:picLocks noGrp="1" noChangeAspect="1" noChangeArrowheads="1"/>
          </p:cNvPicPr>
          <p:nvPr>
            <p:ph type="body" idx="1"/>
          </p:nvPr>
        </p:nvPicPr>
        <p:blipFill>
          <a:blip r:embed="rId3" cstate="print"/>
          <a:srcRect/>
          <a:stretch>
            <a:fillRect/>
          </a:stretch>
        </p:blipFill>
        <p:spPr>
          <a:xfrm>
            <a:off x="5146675" y="1828800"/>
            <a:ext cx="2603500" cy="3954463"/>
          </a:xfrm>
          <a:noFill/>
          <a:ln w="3175">
            <a:solidFill>
              <a:srgbClr val="000000"/>
            </a:solidFill>
          </a:ln>
        </p:spPr>
      </p:pic>
      <p:sp>
        <p:nvSpPr>
          <p:cNvPr id="41988" name="Rectangle 4"/>
          <p:cNvSpPr>
            <a:spLocks noChangeArrowheads="1"/>
          </p:cNvSpPr>
          <p:nvPr/>
        </p:nvSpPr>
        <p:spPr bwMode="auto">
          <a:xfrm>
            <a:off x="508000" y="3254375"/>
            <a:ext cx="4572000" cy="2308324"/>
          </a:xfrm>
          <a:prstGeom prst="rect">
            <a:avLst/>
          </a:prstGeom>
          <a:noFill/>
          <a:ln w="9525" algn="ctr">
            <a:noFill/>
            <a:miter lim="800000"/>
            <a:headEnd/>
            <a:tailEnd/>
          </a:ln>
        </p:spPr>
        <p:txBody>
          <a:bodyPr>
            <a:spAutoFit/>
          </a:bodyPr>
          <a:lstStyle/>
          <a:p>
            <a:r>
              <a:rPr lang="en-US" b="1" dirty="0"/>
              <a:t>For more information on value added services for FleetBroadband:</a:t>
            </a:r>
          </a:p>
          <a:p>
            <a:endParaRPr lang="en-US" b="1" dirty="0"/>
          </a:p>
          <a:p>
            <a:r>
              <a:rPr lang="en-US" b="1" dirty="0"/>
              <a:t>Visit us on our website </a:t>
            </a:r>
            <a:r>
              <a:rPr lang="en-US" b="1" dirty="0">
                <a:hlinkClick r:id="rId4"/>
              </a:rPr>
              <a:t>www.stratosglobal.com</a:t>
            </a:r>
            <a:endParaRPr lang="en-US" b="1" dirty="0"/>
          </a:p>
          <a:p>
            <a:endParaRPr lang="en-US" b="1" dirty="0"/>
          </a:p>
          <a:p>
            <a:r>
              <a:rPr lang="en-US" b="1" dirty="0"/>
              <a:t>STRATOS CUSTOMER </a:t>
            </a:r>
            <a:r>
              <a:rPr lang="en-US" b="1" dirty="0" smtClean="0"/>
              <a:t>SERVICE:</a:t>
            </a:r>
          </a:p>
          <a:p>
            <a:r>
              <a:rPr lang="en-US" dirty="0" smtClean="0"/>
              <a:t>Tel</a:t>
            </a:r>
            <a:r>
              <a:rPr lang="en-US" dirty="0"/>
              <a:t>: 1 709-748-4226 </a:t>
            </a:r>
            <a:r>
              <a:rPr lang="en-US" dirty="0" smtClean="0"/>
              <a:t>Worldwide</a:t>
            </a:r>
          </a:p>
          <a:p>
            <a:r>
              <a:rPr lang="en-US" dirty="0" smtClean="0"/>
              <a:t>E-mail</a:t>
            </a:r>
            <a:r>
              <a:rPr lang="en-US" dirty="0"/>
              <a:t>: </a:t>
            </a:r>
            <a:r>
              <a:rPr lang="en-US" dirty="0">
                <a:hlinkClick r:id="rId5"/>
              </a:rPr>
              <a:t>support@stratosglobal.com</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1700" dirty="0" smtClean="0"/>
              <a:t>Case Study + Video FleetBroadband on </a:t>
            </a:r>
            <a:r>
              <a:rPr lang="en-US" sz="1700" dirty="0" err="1" smtClean="0"/>
              <a:t>Albacora</a:t>
            </a:r>
            <a:r>
              <a:rPr lang="en-US" sz="1700" dirty="0" smtClean="0"/>
              <a:t> Fishing Vessel</a:t>
            </a:r>
          </a:p>
        </p:txBody>
      </p:sp>
      <p:pic>
        <p:nvPicPr>
          <p:cNvPr id="16387" name="Picture 4"/>
          <p:cNvPicPr>
            <a:picLocks noChangeAspect="1" noChangeArrowheads="1"/>
          </p:cNvPicPr>
          <p:nvPr/>
        </p:nvPicPr>
        <p:blipFill>
          <a:blip r:embed="rId3" cstate="print"/>
          <a:srcRect/>
          <a:stretch>
            <a:fillRect/>
          </a:stretch>
        </p:blipFill>
        <p:spPr bwMode="auto">
          <a:xfrm>
            <a:off x="714375" y="2000250"/>
            <a:ext cx="7570788" cy="3163888"/>
          </a:xfrm>
          <a:prstGeom prst="rect">
            <a:avLst/>
          </a:prstGeom>
          <a:noFill/>
          <a:ln w="9525" algn="ctr">
            <a:noFill/>
            <a:miter lim="800000"/>
            <a:headEnd/>
            <a:tailEnd/>
          </a:ln>
        </p:spPr>
      </p:pic>
      <p:sp>
        <p:nvSpPr>
          <p:cNvPr id="16388" name="Text Box 5">
            <a:hlinkClick r:id="rId4" action="ppaction://hlinkfile"/>
          </p:cNvPr>
          <p:cNvSpPr txBox="1">
            <a:spLocks noChangeArrowheads="1"/>
          </p:cNvSpPr>
          <p:nvPr/>
        </p:nvSpPr>
        <p:spPr bwMode="auto">
          <a:xfrm>
            <a:off x="279400" y="5384800"/>
            <a:ext cx="6299200" cy="336550"/>
          </a:xfrm>
          <a:prstGeom prst="rect">
            <a:avLst/>
          </a:prstGeom>
          <a:noFill/>
          <a:ln w="9525" algn="ctr">
            <a:noFill/>
            <a:miter lim="800000"/>
            <a:headEnd/>
            <a:tailEnd/>
          </a:ln>
        </p:spPr>
        <p:txBody>
          <a:bodyPr>
            <a:spAutoFit/>
          </a:bodyPr>
          <a:lstStyle/>
          <a:p>
            <a:pPr>
              <a:spcBef>
                <a:spcPct val="50000"/>
              </a:spcBef>
            </a:pPr>
            <a:r>
              <a:rPr lang="en-US" b="1" u="sng" dirty="0"/>
              <a:t>Downloadable via www.stratosglobal.com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ChangeArrowheads="1"/>
          </p:cNvSpPr>
          <p:nvPr/>
        </p:nvSpPr>
        <p:spPr bwMode="auto">
          <a:xfrm>
            <a:off x="358599" y="606072"/>
            <a:ext cx="8150225" cy="619125"/>
          </a:xfrm>
          <a:prstGeom prst="rect">
            <a:avLst/>
          </a:prstGeom>
          <a:noFill/>
          <a:ln w="9525">
            <a:noFill/>
            <a:miter lim="800000"/>
            <a:headEnd/>
            <a:tailEnd/>
          </a:ln>
          <a:effectLst/>
        </p:spPr>
        <p:txBody>
          <a:bodyPr anchor="ctr"/>
          <a:lstStyle/>
          <a:p>
            <a:pPr>
              <a:lnSpc>
                <a:spcPct val="85000"/>
              </a:lnSpc>
            </a:pPr>
            <a:r>
              <a:rPr lang="en-GB" sz="2000" b="1" dirty="0">
                <a:solidFill>
                  <a:srgbClr val="856E5A"/>
                </a:solidFill>
              </a:rPr>
              <a:t>FleetBroadband Gives You:</a:t>
            </a:r>
          </a:p>
        </p:txBody>
      </p:sp>
      <p:grpSp>
        <p:nvGrpSpPr>
          <p:cNvPr id="2" name="Group 3"/>
          <p:cNvGrpSpPr>
            <a:grpSpLocks/>
          </p:cNvGrpSpPr>
          <p:nvPr/>
        </p:nvGrpSpPr>
        <p:grpSpPr bwMode="auto">
          <a:xfrm>
            <a:off x="842963" y="1169988"/>
            <a:ext cx="7656512" cy="1041400"/>
            <a:chOff x="453" y="2433"/>
            <a:chExt cx="4922" cy="695"/>
          </a:xfrm>
        </p:grpSpPr>
        <p:sp>
          <p:nvSpPr>
            <p:cNvPr id="558084" name="Rectangle 4"/>
            <p:cNvSpPr>
              <a:spLocks noChangeArrowheads="1"/>
            </p:cNvSpPr>
            <p:nvPr/>
          </p:nvSpPr>
          <p:spPr bwMode="auto">
            <a:xfrm>
              <a:off x="1905" y="2455"/>
              <a:ext cx="3470" cy="673"/>
            </a:xfrm>
            <a:prstGeom prst="rect">
              <a:avLst/>
            </a:prstGeom>
            <a:noFill/>
            <a:ln w="9525" algn="ctr">
              <a:noFill/>
              <a:miter lim="800000"/>
              <a:headEnd/>
              <a:tailEnd/>
            </a:ln>
            <a:effectLst/>
          </p:spPr>
          <p:txBody>
            <a:bodyPr/>
            <a:lstStyle/>
            <a:p>
              <a:pPr marL="265113" indent="-265113">
                <a:lnSpc>
                  <a:spcPct val="90000"/>
                </a:lnSpc>
                <a:spcAft>
                  <a:spcPct val="25000"/>
                </a:spcAft>
                <a:buClr>
                  <a:srgbClr val="856E5A"/>
                </a:buClr>
                <a:buFontTx/>
                <a:buChar char="•"/>
              </a:pPr>
              <a:r>
                <a:rPr lang="en-GB" sz="1100" b="1"/>
                <a:t>4kbps</a:t>
              </a:r>
              <a:r>
                <a:rPr lang="en-GB" sz="1100"/>
                <a:t> </a:t>
              </a:r>
              <a:r>
                <a:rPr lang="en-GB" sz="1100" b="1"/>
                <a:t>circuit-switched service</a:t>
              </a:r>
            </a:p>
            <a:p>
              <a:pPr marL="265113" indent="-265113">
                <a:lnSpc>
                  <a:spcPct val="90000"/>
                </a:lnSpc>
                <a:spcAft>
                  <a:spcPct val="25000"/>
                </a:spcAft>
                <a:buClr>
                  <a:srgbClr val="856E5A"/>
                </a:buClr>
                <a:buFontTx/>
                <a:buChar char="•"/>
              </a:pPr>
              <a:r>
                <a:rPr lang="en-GB" sz="1100" b="1"/>
                <a:t>Voicemail</a:t>
              </a:r>
            </a:p>
            <a:p>
              <a:pPr marL="265113" indent="-265113">
                <a:lnSpc>
                  <a:spcPct val="90000"/>
                </a:lnSpc>
                <a:spcAft>
                  <a:spcPct val="25000"/>
                </a:spcAft>
                <a:buClr>
                  <a:srgbClr val="856E5A"/>
                </a:buClr>
                <a:buFontTx/>
                <a:buChar char="•"/>
              </a:pPr>
              <a:r>
                <a:rPr lang="en-GB" sz="1100" b="1"/>
                <a:t>Enhanced services: call waiting, forwarding, barring, holding</a:t>
              </a:r>
            </a:p>
            <a:p>
              <a:pPr marL="265113" indent="-265113">
                <a:lnSpc>
                  <a:spcPct val="90000"/>
                </a:lnSpc>
                <a:spcAft>
                  <a:spcPct val="25000"/>
                </a:spcAft>
                <a:buClr>
                  <a:srgbClr val="856E5A"/>
                </a:buClr>
                <a:buFontTx/>
                <a:buChar char="•"/>
              </a:pPr>
              <a:r>
                <a:rPr lang="en-GB" sz="1100" b="1"/>
                <a:t>Broadcast quality voice</a:t>
              </a:r>
            </a:p>
          </p:txBody>
        </p:sp>
        <p:grpSp>
          <p:nvGrpSpPr>
            <p:cNvPr id="3" name="Group 5"/>
            <p:cNvGrpSpPr>
              <a:grpSpLocks/>
            </p:cNvGrpSpPr>
            <p:nvPr/>
          </p:nvGrpSpPr>
          <p:grpSpPr bwMode="auto">
            <a:xfrm>
              <a:off x="453" y="2433"/>
              <a:ext cx="4740" cy="612"/>
              <a:chOff x="453" y="2433"/>
              <a:chExt cx="4740" cy="612"/>
            </a:xfrm>
          </p:grpSpPr>
          <p:sp>
            <p:nvSpPr>
              <p:cNvPr id="558086" name="Rectangle 6"/>
              <p:cNvSpPr>
                <a:spLocks noChangeArrowheads="1"/>
              </p:cNvSpPr>
              <p:nvPr/>
            </p:nvSpPr>
            <p:spPr bwMode="auto">
              <a:xfrm>
                <a:off x="998" y="2615"/>
                <a:ext cx="907" cy="340"/>
              </a:xfrm>
              <a:prstGeom prst="rect">
                <a:avLst/>
              </a:prstGeom>
              <a:noFill/>
              <a:ln w="9525" algn="ctr">
                <a:noFill/>
                <a:miter lim="800000"/>
                <a:headEnd/>
                <a:tailEnd/>
              </a:ln>
              <a:effectLst/>
            </p:spPr>
            <p:txBody>
              <a:bodyPr/>
              <a:lstStyle/>
              <a:p>
                <a:pPr algn="ctr">
                  <a:spcAft>
                    <a:spcPct val="25000"/>
                  </a:spcAft>
                  <a:buClr>
                    <a:srgbClr val="856E5A"/>
                  </a:buClr>
                </a:pPr>
                <a:r>
                  <a:rPr lang="en-GB" sz="1400"/>
                  <a:t>Voice</a:t>
                </a:r>
              </a:p>
            </p:txBody>
          </p:sp>
          <p:grpSp>
            <p:nvGrpSpPr>
              <p:cNvPr id="4" name="Group 7"/>
              <p:cNvGrpSpPr>
                <a:grpSpLocks/>
              </p:cNvGrpSpPr>
              <p:nvPr/>
            </p:nvGrpSpPr>
            <p:grpSpPr bwMode="auto">
              <a:xfrm>
                <a:off x="453" y="2433"/>
                <a:ext cx="4740" cy="612"/>
                <a:chOff x="453" y="2433"/>
                <a:chExt cx="4740" cy="612"/>
              </a:xfrm>
            </p:grpSpPr>
            <p:pic>
              <p:nvPicPr>
                <p:cNvPr id="558088" name="Picture 8"/>
                <p:cNvPicPr>
                  <a:picLocks noChangeAspect="1" noChangeArrowheads="1"/>
                </p:cNvPicPr>
                <p:nvPr/>
              </p:nvPicPr>
              <p:blipFill>
                <a:blip r:embed="rId3" cstate="print"/>
                <a:srcRect/>
                <a:stretch>
                  <a:fillRect/>
                </a:stretch>
              </p:blipFill>
              <p:spPr bwMode="auto">
                <a:xfrm>
                  <a:off x="588" y="2521"/>
                  <a:ext cx="424" cy="474"/>
                </a:xfrm>
                <a:prstGeom prst="rect">
                  <a:avLst/>
                </a:prstGeom>
                <a:noFill/>
              </p:spPr>
            </p:pic>
            <p:sp>
              <p:nvSpPr>
                <p:cNvPr id="558089" name="Rectangle 9"/>
                <p:cNvSpPr>
                  <a:spLocks noChangeArrowheads="1"/>
                </p:cNvSpPr>
                <p:nvPr/>
              </p:nvSpPr>
              <p:spPr bwMode="auto">
                <a:xfrm>
                  <a:off x="453" y="2433"/>
                  <a:ext cx="4740" cy="612"/>
                </a:xfrm>
                <a:prstGeom prst="rect">
                  <a:avLst/>
                </a:prstGeom>
                <a:noFill/>
                <a:ln w="9525" algn="ctr">
                  <a:solidFill>
                    <a:srgbClr val="002857"/>
                  </a:solidFill>
                  <a:miter lim="800000"/>
                  <a:headEnd/>
                  <a:tailEnd/>
                </a:ln>
                <a:effectLst/>
              </p:spPr>
              <p:txBody>
                <a:bodyPr wrap="none" anchor="ctr"/>
                <a:lstStyle/>
                <a:p>
                  <a:endParaRPr lang="en-US"/>
                </a:p>
              </p:txBody>
            </p:sp>
          </p:grpSp>
        </p:grpSp>
      </p:grpSp>
      <p:grpSp>
        <p:nvGrpSpPr>
          <p:cNvPr id="5" name="Group 10"/>
          <p:cNvGrpSpPr>
            <a:grpSpLocks/>
          </p:cNvGrpSpPr>
          <p:nvPr/>
        </p:nvGrpSpPr>
        <p:grpSpPr bwMode="auto">
          <a:xfrm>
            <a:off x="857250" y="2224088"/>
            <a:ext cx="7373938" cy="1054100"/>
            <a:chOff x="453" y="936"/>
            <a:chExt cx="4740" cy="703"/>
          </a:xfrm>
        </p:grpSpPr>
        <p:sp>
          <p:nvSpPr>
            <p:cNvPr id="558091" name="Rectangle 11"/>
            <p:cNvSpPr>
              <a:spLocks noChangeArrowheads="1"/>
            </p:cNvSpPr>
            <p:nvPr/>
          </p:nvSpPr>
          <p:spPr bwMode="auto">
            <a:xfrm>
              <a:off x="1905" y="1000"/>
              <a:ext cx="2857" cy="456"/>
            </a:xfrm>
            <a:prstGeom prst="rect">
              <a:avLst/>
            </a:prstGeom>
            <a:noFill/>
            <a:ln w="9525" algn="ctr">
              <a:noFill/>
              <a:miter lim="800000"/>
              <a:headEnd/>
              <a:tailEnd/>
            </a:ln>
            <a:effectLst/>
          </p:spPr>
          <p:txBody>
            <a:bodyPr/>
            <a:lstStyle/>
            <a:p>
              <a:pPr marL="274638" indent="-274638">
                <a:spcAft>
                  <a:spcPct val="25000"/>
                </a:spcAft>
                <a:buClr>
                  <a:srgbClr val="856E5A"/>
                </a:buClr>
                <a:buFontTx/>
                <a:buChar char="•"/>
              </a:pPr>
              <a:r>
                <a:rPr lang="en-GB" sz="1100" b="1"/>
                <a:t>Standard IP (NOT MPDS)</a:t>
              </a:r>
            </a:p>
            <a:p>
              <a:pPr marL="274638" indent="-274638">
                <a:spcAft>
                  <a:spcPct val="25000"/>
                </a:spcAft>
                <a:buClr>
                  <a:srgbClr val="856E5A"/>
                </a:buClr>
                <a:buFontTx/>
                <a:buChar char="•"/>
              </a:pPr>
              <a:r>
                <a:rPr lang="en-GB" sz="1100" b="1"/>
                <a:t>Variable bit rate service – Shared &amp; Best Effort</a:t>
              </a:r>
            </a:p>
            <a:p>
              <a:pPr marL="274638" indent="-274638">
                <a:spcAft>
                  <a:spcPct val="25000"/>
                </a:spcAft>
                <a:buClr>
                  <a:srgbClr val="856E5A"/>
                </a:buClr>
                <a:buFontTx/>
                <a:buChar char="•"/>
              </a:pPr>
              <a:r>
                <a:rPr lang="en-GB" sz="1100" b="1"/>
                <a:t>Up to </a:t>
              </a:r>
              <a:r>
                <a:rPr lang="en-GB" sz="1100">
                  <a:solidFill>
                    <a:srgbClr val="FF6600"/>
                  </a:solidFill>
                </a:rPr>
                <a:t>432/432 kbps</a:t>
              </a:r>
              <a:r>
                <a:rPr lang="en-GB" sz="1100" b="1"/>
                <a:t> (send /receive)</a:t>
              </a:r>
              <a:endParaRPr lang="en-GB" sz="1100"/>
            </a:p>
          </p:txBody>
        </p:sp>
        <p:sp>
          <p:nvSpPr>
            <p:cNvPr id="558092" name="Rectangle 12"/>
            <p:cNvSpPr>
              <a:spLocks noChangeArrowheads="1"/>
            </p:cNvSpPr>
            <p:nvPr/>
          </p:nvSpPr>
          <p:spPr bwMode="auto">
            <a:xfrm>
              <a:off x="453" y="1000"/>
              <a:ext cx="545" cy="639"/>
            </a:xfrm>
            <a:prstGeom prst="rect">
              <a:avLst/>
            </a:prstGeom>
            <a:noFill/>
            <a:ln w="9525" algn="ctr">
              <a:noFill/>
              <a:miter lim="800000"/>
              <a:headEnd/>
              <a:tailEnd/>
            </a:ln>
            <a:effectLst/>
          </p:spPr>
          <p:txBody>
            <a:bodyPr/>
            <a:lstStyle/>
            <a:p>
              <a:pPr>
                <a:spcBef>
                  <a:spcPct val="20000"/>
                </a:spcBef>
                <a:spcAft>
                  <a:spcPct val="25000"/>
                </a:spcAft>
                <a:buClr>
                  <a:srgbClr val="856E5A"/>
                </a:buClr>
              </a:pPr>
              <a:endParaRPr lang="en-US" sz="1800" b="1"/>
            </a:p>
          </p:txBody>
        </p:sp>
        <p:grpSp>
          <p:nvGrpSpPr>
            <p:cNvPr id="6" name="Group 13"/>
            <p:cNvGrpSpPr>
              <a:grpSpLocks/>
            </p:cNvGrpSpPr>
            <p:nvPr/>
          </p:nvGrpSpPr>
          <p:grpSpPr bwMode="auto">
            <a:xfrm>
              <a:off x="453" y="936"/>
              <a:ext cx="4740" cy="580"/>
              <a:chOff x="453" y="936"/>
              <a:chExt cx="4740" cy="580"/>
            </a:xfrm>
          </p:grpSpPr>
          <p:sp>
            <p:nvSpPr>
              <p:cNvPr id="558094" name="Rectangle 14"/>
              <p:cNvSpPr>
                <a:spLocks noChangeArrowheads="1"/>
              </p:cNvSpPr>
              <p:nvPr/>
            </p:nvSpPr>
            <p:spPr bwMode="auto">
              <a:xfrm>
                <a:off x="998" y="1109"/>
                <a:ext cx="907" cy="278"/>
              </a:xfrm>
              <a:prstGeom prst="rect">
                <a:avLst/>
              </a:prstGeom>
              <a:noFill/>
              <a:ln w="9525" algn="ctr">
                <a:noFill/>
                <a:miter lim="800000"/>
                <a:headEnd/>
                <a:tailEnd/>
              </a:ln>
              <a:effectLst/>
            </p:spPr>
            <p:txBody>
              <a:bodyPr anchor="ctr" anchorCtr="1"/>
              <a:lstStyle/>
              <a:p>
                <a:pPr marL="274638" indent="-274638" algn="ctr">
                  <a:spcAft>
                    <a:spcPct val="25000"/>
                  </a:spcAft>
                  <a:buClr>
                    <a:srgbClr val="856E5A"/>
                  </a:buClr>
                </a:pPr>
                <a:r>
                  <a:rPr lang="en-GB" sz="1400"/>
                  <a:t>Data – </a:t>
                </a:r>
              </a:p>
              <a:p>
                <a:pPr marL="274638" indent="-274638" algn="ctr">
                  <a:spcAft>
                    <a:spcPct val="25000"/>
                  </a:spcAft>
                  <a:buClr>
                    <a:srgbClr val="856E5A"/>
                  </a:buClr>
                </a:pPr>
                <a:r>
                  <a:rPr lang="en-GB" sz="1400">
                    <a:solidFill>
                      <a:srgbClr val="FF3300"/>
                    </a:solidFill>
                  </a:rPr>
                  <a:t>Std IP</a:t>
                </a:r>
              </a:p>
            </p:txBody>
          </p:sp>
          <p:grpSp>
            <p:nvGrpSpPr>
              <p:cNvPr id="7" name="Group 15"/>
              <p:cNvGrpSpPr>
                <a:grpSpLocks/>
              </p:cNvGrpSpPr>
              <p:nvPr/>
            </p:nvGrpSpPr>
            <p:grpSpPr bwMode="auto">
              <a:xfrm>
                <a:off x="453" y="936"/>
                <a:ext cx="4740" cy="580"/>
                <a:chOff x="453" y="936"/>
                <a:chExt cx="4740" cy="580"/>
              </a:xfrm>
            </p:grpSpPr>
            <p:pic>
              <p:nvPicPr>
                <p:cNvPr id="558096" name="Picture 16"/>
                <p:cNvPicPr>
                  <a:picLocks noChangeAspect="1" noChangeArrowheads="1"/>
                </p:cNvPicPr>
                <p:nvPr/>
              </p:nvPicPr>
              <p:blipFill>
                <a:blip r:embed="rId4" cstate="print"/>
                <a:srcRect/>
                <a:stretch>
                  <a:fillRect/>
                </a:stretch>
              </p:blipFill>
              <p:spPr bwMode="auto">
                <a:xfrm>
                  <a:off x="553" y="986"/>
                  <a:ext cx="428" cy="465"/>
                </a:xfrm>
                <a:prstGeom prst="rect">
                  <a:avLst/>
                </a:prstGeom>
                <a:noFill/>
                <a:ln>
                  <a:noFill/>
                </a:ln>
              </p:spPr>
            </p:pic>
            <p:sp>
              <p:nvSpPr>
                <p:cNvPr id="558097" name="Rectangle 17"/>
                <p:cNvSpPr>
                  <a:spLocks noChangeArrowheads="1"/>
                </p:cNvSpPr>
                <p:nvPr/>
              </p:nvSpPr>
              <p:spPr bwMode="auto">
                <a:xfrm>
                  <a:off x="453" y="936"/>
                  <a:ext cx="4740" cy="580"/>
                </a:xfrm>
                <a:prstGeom prst="rect">
                  <a:avLst/>
                </a:prstGeom>
                <a:noFill/>
                <a:ln w="9525" algn="ctr">
                  <a:solidFill>
                    <a:srgbClr val="002857"/>
                  </a:solidFill>
                  <a:miter lim="800000"/>
                  <a:headEnd/>
                  <a:tailEnd/>
                </a:ln>
                <a:effectLst/>
              </p:spPr>
              <p:txBody>
                <a:bodyPr wrap="none" anchor="ctr"/>
                <a:lstStyle/>
                <a:p>
                  <a:endParaRPr lang="en-US"/>
                </a:p>
              </p:txBody>
            </p:sp>
          </p:grpSp>
        </p:grpSp>
      </p:grpSp>
      <p:grpSp>
        <p:nvGrpSpPr>
          <p:cNvPr id="8" name="Group 18"/>
          <p:cNvGrpSpPr>
            <a:grpSpLocks/>
          </p:cNvGrpSpPr>
          <p:nvPr/>
        </p:nvGrpSpPr>
        <p:grpSpPr bwMode="auto">
          <a:xfrm>
            <a:off x="820738" y="3213100"/>
            <a:ext cx="7373937" cy="1155700"/>
            <a:chOff x="453" y="1594"/>
            <a:chExt cx="4740" cy="771"/>
          </a:xfrm>
        </p:grpSpPr>
        <p:grpSp>
          <p:nvGrpSpPr>
            <p:cNvPr id="9" name="Group 19"/>
            <p:cNvGrpSpPr>
              <a:grpSpLocks/>
            </p:cNvGrpSpPr>
            <p:nvPr/>
          </p:nvGrpSpPr>
          <p:grpSpPr bwMode="auto">
            <a:xfrm>
              <a:off x="542" y="1623"/>
              <a:ext cx="1363" cy="629"/>
              <a:chOff x="542" y="1623"/>
              <a:chExt cx="1363" cy="629"/>
            </a:xfrm>
          </p:grpSpPr>
          <p:sp>
            <p:nvSpPr>
              <p:cNvPr id="558100" name="Line 20"/>
              <p:cNvSpPr>
                <a:spLocks noChangeShapeType="1"/>
              </p:cNvSpPr>
              <p:nvPr/>
            </p:nvSpPr>
            <p:spPr bwMode="auto">
              <a:xfrm>
                <a:off x="998" y="1623"/>
                <a:ext cx="907" cy="0"/>
              </a:xfrm>
              <a:prstGeom prst="line">
                <a:avLst/>
              </a:prstGeom>
              <a:noFill/>
              <a:ln w="28575" cap="rnd">
                <a:noFill/>
                <a:round/>
                <a:headEnd/>
                <a:tailEnd/>
              </a:ln>
              <a:effectLst/>
            </p:spPr>
            <p:txBody>
              <a:bodyPr wrap="none" anchor="ctr"/>
              <a:lstStyle/>
              <a:p>
                <a:endParaRPr lang="en-US"/>
              </a:p>
            </p:txBody>
          </p:sp>
          <p:pic>
            <p:nvPicPr>
              <p:cNvPr id="558101" name="Picture 21"/>
              <p:cNvPicPr>
                <a:picLocks noChangeAspect="1" noChangeArrowheads="1"/>
              </p:cNvPicPr>
              <p:nvPr/>
            </p:nvPicPr>
            <p:blipFill>
              <a:blip r:embed="rId5" cstate="print"/>
              <a:srcRect/>
              <a:stretch>
                <a:fillRect/>
              </a:stretch>
            </p:blipFill>
            <p:spPr bwMode="auto">
              <a:xfrm>
                <a:off x="542" y="1731"/>
                <a:ext cx="427" cy="521"/>
              </a:xfrm>
              <a:prstGeom prst="rect">
                <a:avLst/>
              </a:prstGeom>
              <a:noFill/>
              <a:ln>
                <a:noFill/>
              </a:ln>
            </p:spPr>
          </p:pic>
        </p:grpSp>
        <p:sp>
          <p:nvSpPr>
            <p:cNvPr id="558102" name="Rectangle 22"/>
            <p:cNvSpPr>
              <a:spLocks noChangeArrowheads="1"/>
            </p:cNvSpPr>
            <p:nvPr/>
          </p:nvSpPr>
          <p:spPr bwMode="auto">
            <a:xfrm>
              <a:off x="1905" y="1650"/>
              <a:ext cx="2857" cy="715"/>
            </a:xfrm>
            <a:prstGeom prst="rect">
              <a:avLst/>
            </a:prstGeom>
            <a:noFill/>
            <a:ln w="9525" algn="ctr">
              <a:noFill/>
              <a:miter lim="800000"/>
              <a:headEnd/>
              <a:tailEnd/>
            </a:ln>
            <a:effectLst/>
          </p:spPr>
          <p:txBody>
            <a:bodyPr/>
            <a:lstStyle/>
            <a:p>
              <a:pPr marL="265113" indent="-265113">
                <a:lnSpc>
                  <a:spcPct val="130000"/>
                </a:lnSpc>
                <a:spcAft>
                  <a:spcPct val="25000"/>
                </a:spcAft>
                <a:buClr>
                  <a:srgbClr val="856E5A"/>
                </a:buClr>
                <a:buFontTx/>
                <a:buChar char="•"/>
              </a:pPr>
              <a:r>
                <a:rPr lang="en-GB" sz="1100" b="1" dirty="0"/>
                <a:t>On-demand Guaranteed bit rate service</a:t>
              </a:r>
            </a:p>
            <a:p>
              <a:pPr marL="265113" indent="-265113">
                <a:lnSpc>
                  <a:spcPct val="130000"/>
                </a:lnSpc>
                <a:spcAft>
                  <a:spcPct val="25000"/>
                </a:spcAft>
                <a:buClr>
                  <a:srgbClr val="856E5A"/>
                </a:buClr>
                <a:buFontTx/>
                <a:buChar char="•"/>
              </a:pPr>
              <a:r>
                <a:rPr lang="en-GB" sz="1100" b="1" dirty="0" smtClean="0"/>
                <a:t>8,16,32</a:t>
              </a:r>
              <a:r>
                <a:rPr lang="en-GB" sz="1100" b="1" dirty="0"/>
                <a:t>, 64, </a:t>
              </a:r>
              <a:r>
                <a:rPr lang="en-GB" sz="1100" b="1" dirty="0" smtClean="0"/>
                <a:t>128, 256 </a:t>
              </a:r>
              <a:r>
                <a:rPr lang="en-GB" sz="1100" b="1" dirty="0"/>
                <a:t>kbps (send &amp; receive)</a:t>
              </a:r>
            </a:p>
            <a:p>
              <a:pPr marL="265113" indent="-265113">
                <a:lnSpc>
                  <a:spcPct val="130000"/>
                </a:lnSpc>
                <a:spcAft>
                  <a:spcPct val="25000"/>
                </a:spcAft>
                <a:buClr>
                  <a:srgbClr val="856E5A"/>
                </a:buClr>
                <a:buFontTx/>
                <a:buChar char="•"/>
              </a:pPr>
              <a:r>
                <a:rPr lang="en-GB" sz="1100" b="1" dirty="0"/>
                <a:t>ISDN – Legacy compatibility.</a:t>
              </a:r>
            </a:p>
          </p:txBody>
        </p:sp>
        <p:sp>
          <p:nvSpPr>
            <p:cNvPr id="558103" name="Rectangle 23"/>
            <p:cNvSpPr>
              <a:spLocks noChangeArrowheads="1"/>
            </p:cNvSpPr>
            <p:nvPr/>
          </p:nvSpPr>
          <p:spPr bwMode="auto">
            <a:xfrm>
              <a:off x="998" y="1843"/>
              <a:ext cx="907" cy="257"/>
            </a:xfrm>
            <a:prstGeom prst="rect">
              <a:avLst/>
            </a:prstGeom>
            <a:noFill/>
            <a:ln w="9525" algn="ctr">
              <a:noFill/>
              <a:miter lim="800000"/>
              <a:headEnd/>
              <a:tailEnd/>
            </a:ln>
            <a:effectLst/>
          </p:spPr>
          <p:txBody>
            <a:bodyPr/>
            <a:lstStyle/>
            <a:p>
              <a:pPr algn="ctr">
                <a:spcAft>
                  <a:spcPct val="25000"/>
                </a:spcAft>
                <a:buClr>
                  <a:srgbClr val="856E5A"/>
                </a:buClr>
              </a:pPr>
              <a:r>
                <a:rPr lang="en-GB" sz="1400"/>
                <a:t>Data - </a:t>
              </a:r>
              <a:r>
                <a:rPr lang="en-GB" sz="1400">
                  <a:solidFill>
                    <a:srgbClr val="FF3300"/>
                  </a:solidFill>
                </a:rPr>
                <a:t>Streaming</a:t>
              </a:r>
            </a:p>
          </p:txBody>
        </p:sp>
        <p:sp>
          <p:nvSpPr>
            <p:cNvPr id="558104" name="Rectangle 24"/>
            <p:cNvSpPr>
              <a:spLocks noChangeArrowheads="1"/>
            </p:cNvSpPr>
            <p:nvPr/>
          </p:nvSpPr>
          <p:spPr bwMode="auto">
            <a:xfrm>
              <a:off x="453" y="1594"/>
              <a:ext cx="4740" cy="747"/>
            </a:xfrm>
            <a:prstGeom prst="rect">
              <a:avLst/>
            </a:prstGeom>
            <a:noFill/>
            <a:ln w="9525" algn="ctr">
              <a:solidFill>
                <a:srgbClr val="002857"/>
              </a:solidFill>
              <a:miter lim="800000"/>
              <a:headEnd/>
              <a:tailEnd/>
            </a:ln>
            <a:effectLst/>
          </p:spPr>
          <p:txBody>
            <a:bodyPr wrap="none" anchor="ctr"/>
            <a:lstStyle/>
            <a:p>
              <a:endParaRPr lang="en-US"/>
            </a:p>
          </p:txBody>
        </p:sp>
      </p:grpSp>
      <p:grpSp>
        <p:nvGrpSpPr>
          <p:cNvPr id="10" name="Group 25"/>
          <p:cNvGrpSpPr>
            <a:grpSpLocks/>
          </p:cNvGrpSpPr>
          <p:nvPr/>
        </p:nvGrpSpPr>
        <p:grpSpPr bwMode="auto">
          <a:xfrm>
            <a:off x="844550" y="4465638"/>
            <a:ext cx="7373938" cy="1052512"/>
            <a:chOff x="453" y="3135"/>
            <a:chExt cx="4740" cy="702"/>
          </a:xfrm>
        </p:grpSpPr>
        <p:sp>
          <p:nvSpPr>
            <p:cNvPr id="558106" name="Rectangle 26"/>
            <p:cNvSpPr>
              <a:spLocks noChangeArrowheads="1"/>
            </p:cNvSpPr>
            <p:nvPr/>
          </p:nvSpPr>
          <p:spPr bwMode="auto">
            <a:xfrm>
              <a:off x="1905" y="3225"/>
              <a:ext cx="2857" cy="612"/>
            </a:xfrm>
            <a:prstGeom prst="rect">
              <a:avLst/>
            </a:prstGeom>
            <a:noFill/>
            <a:ln w="9525" algn="ctr">
              <a:noFill/>
              <a:miter lim="800000"/>
              <a:headEnd/>
              <a:tailEnd/>
            </a:ln>
            <a:effectLst/>
          </p:spPr>
          <p:txBody>
            <a:bodyPr/>
            <a:lstStyle/>
            <a:p>
              <a:pPr marL="265113" indent="-265113">
                <a:spcAft>
                  <a:spcPct val="25000"/>
                </a:spcAft>
                <a:buClr>
                  <a:srgbClr val="856E5A"/>
                </a:buClr>
                <a:buFontTx/>
                <a:buChar char="•"/>
              </a:pPr>
              <a:endParaRPr lang="en-GB" sz="1100" b="1"/>
            </a:p>
            <a:p>
              <a:pPr marL="265113" indent="-265113">
                <a:spcAft>
                  <a:spcPct val="25000"/>
                </a:spcAft>
                <a:buClr>
                  <a:srgbClr val="856E5A"/>
                </a:buClr>
                <a:buFontTx/>
                <a:buChar char="•"/>
              </a:pPr>
              <a:r>
                <a:rPr lang="en-GB" sz="1100" b="1"/>
                <a:t>Send and receive text messages via your laptop </a:t>
              </a:r>
            </a:p>
          </p:txBody>
        </p:sp>
        <p:sp>
          <p:nvSpPr>
            <p:cNvPr id="558107" name="Rectangle 27"/>
            <p:cNvSpPr>
              <a:spLocks noChangeArrowheads="1"/>
            </p:cNvSpPr>
            <p:nvPr/>
          </p:nvSpPr>
          <p:spPr bwMode="auto">
            <a:xfrm>
              <a:off x="998" y="3293"/>
              <a:ext cx="907" cy="227"/>
            </a:xfrm>
            <a:prstGeom prst="rect">
              <a:avLst/>
            </a:prstGeom>
            <a:noFill/>
            <a:ln w="9525" algn="ctr">
              <a:noFill/>
              <a:miter lim="800000"/>
              <a:headEnd/>
              <a:tailEnd/>
            </a:ln>
            <a:effectLst/>
          </p:spPr>
          <p:txBody>
            <a:bodyPr/>
            <a:lstStyle/>
            <a:p>
              <a:pPr algn="ctr">
                <a:spcAft>
                  <a:spcPct val="25000"/>
                </a:spcAft>
                <a:buClr>
                  <a:srgbClr val="856E5A"/>
                </a:buClr>
              </a:pPr>
              <a:r>
                <a:rPr lang="en-GB" sz="1400"/>
                <a:t>Text</a:t>
              </a:r>
            </a:p>
          </p:txBody>
        </p:sp>
        <p:grpSp>
          <p:nvGrpSpPr>
            <p:cNvPr id="11" name="Group 28"/>
            <p:cNvGrpSpPr>
              <a:grpSpLocks/>
            </p:cNvGrpSpPr>
            <p:nvPr/>
          </p:nvGrpSpPr>
          <p:grpSpPr bwMode="auto">
            <a:xfrm>
              <a:off x="453" y="3135"/>
              <a:ext cx="4740" cy="544"/>
              <a:chOff x="453" y="3135"/>
              <a:chExt cx="4740" cy="544"/>
            </a:xfrm>
          </p:grpSpPr>
          <p:pic>
            <p:nvPicPr>
              <p:cNvPr id="558109" name="Picture 29"/>
              <p:cNvPicPr>
                <a:picLocks noChangeAspect="1" noChangeArrowheads="1"/>
              </p:cNvPicPr>
              <p:nvPr/>
            </p:nvPicPr>
            <p:blipFill>
              <a:blip r:embed="rId6" cstate="print"/>
              <a:srcRect/>
              <a:stretch>
                <a:fillRect/>
              </a:stretch>
            </p:blipFill>
            <p:spPr bwMode="auto">
              <a:xfrm>
                <a:off x="521" y="3166"/>
                <a:ext cx="487" cy="487"/>
              </a:xfrm>
              <a:prstGeom prst="rect">
                <a:avLst/>
              </a:prstGeom>
              <a:noFill/>
            </p:spPr>
          </p:pic>
          <p:sp>
            <p:nvSpPr>
              <p:cNvPr id="558110" name="Rectangle 30"/>
              <p:cNvSpPr>
                <a:spLocks noChangeArrowheads="1"/>
              </p:cNvSpPr>
              <p:nvPr/>
            </p:nvSpPr>
            <p:spPr bwMode="auto">
              <a:xfrm>
                <a:off x="453" y="3135"/>
                <a:ext cx="4740" cy="544"/>
              </a:xfrm>
              <a:prstGeom prst="rect">
                <a:avLst/>
              </a:prstGeom>
              <a:noFill/>
              <a:ln w="9525" algn="ctr">
                <a:solidFill>
                  <a:srgbClr val="002857"/>
                </a:solidFill>
                <a:miter lim="800000"/>
                <a:headEnd/>
                <a:tailEnd/>
              </a:ln>
              <a:effectLst/>
            </p:spPr>
            <p:txBody>
              <a:bodyPr wrap="none" anchor="ctr"/>
              <a:lstStyle/>
              <a:p>
                <a:endParaRPr lang="en-US"/>
              </a:p>
            </p:txBody>
          </p:sp>
        </p:grpSp>
      </p:grpSp>
      <p:sp>
        <p:nvSpPr>
          <p:cNvPr id="558111" name="Text Box 31"/>
          <p:cNvSpPr txBox="1">
            <a:spLocks noChangeArrowheads="1"/>
          </p:cNvSpPr>
          <p:nvPr/>
        </p:nvSpPr>
        <p:spPr bwMode="auto">
          <a:xfrm>
            <a:off x="298450" y="1816100"/>
            <a:ext cx="518388" cy="586957"/>
          </a:xfrm>
          <a:prstGeom prst="rect">
            <a:avLst/>
          </a:prstGeom>
          <a:noFill/>
          <a:ln w="9525" algn="ctr">
            <a:noFill/>
            <a:miter lim="800000"/>
            <a:headEnd/>
            <a:tailEnd/>
          </a:ln>
          <a:effectLst/>
        </p:spPr>
        <p:txBody>
          <a:bodyPr wrap="none" lIns="90000" tIns="46800" rIns="90000" bIns="46800">
            <a:spAutoFit/>
          </a:bodyPr>
          <a:lstStyle/>
          <a:p>
            <a:pPr eaLnBrk="0" hangingPunct="0"/>
            <a:r>
              <a:rPr lang="en-GB" sz="3200" b="1" dirty="0">
                <a:solidFill>
                  <a:srgbClr val="856E5A"/>
                </a:solidFill>
                <a:latin typeface="Tahoma" pitchFamily="34" charset="0"/>
              </a:rPr>
              <a:t>+</a:t>
            </a:r>
            <a:endParaRPr lang="en-US" sz="3200" b="1" dirty="0">
              <a:solidFill>
                <a:srgbClr val="856E5A"/>
              </a:solidFill>
              <a:latin typeface="Tahoma" pitchFamily="34" charset="0"/>
            </a:endParaRPr>
          </a:p>
        </p:txBody>
      </p:sp>
      <p:sp>
        <p:nvSpPr>
          <p:cNvPr id="558112" name="Text Box 32"/>
          <p:cNvSpPr txBox="1">
            <a:spLocks noChangeArrowheads="1"/>
          </p:cNvSpPr>
          <p:nvPr/>
        </p:nvSpPr>
        <p:spPr bwMode="auto">
          <a:xfrm>
            <a:off x="266700" y="2890838"/>
            <a:ext cx="518388" cy="586957"/>
          </a:xfrm>
          <a:prstGeom prst="rect">
            <a:avLst/>
          </a:prstGeom>
          <a:noFill/>
          <a:ln w="9525" algn="ctr">
            <a:noFill/>
            <a:miter lim="800000"/>
            <a:headEnd/>
            <a:tailEnd/>
          </a:ln>
          <a:effectLst/>
        </p:spPr>
        <p:txBody>
          <a:bodyPr wrap="none" lIns="90000" tIns="46800" rIns="90000" bIns="46800">
            <a:spAutoFit/>
          </a:bodyPr>
          <a:lstStyle/>
          <a:p>
            <a:pPr eaLnBrk="0" hangingPunct="0"/>
            <a:r>
              <a:rPr lang="en-GB" sz="3200" b="1" dirty="0">
                <a:solidFill>
                  <a:srgbClr val="856E5A"/>
                </a:solidFill>
                <a:latin typeface="Tahoma" pitchFamily="34" charset="0"/>
              </a:rPr>
              <a:t>+</a:t>
            </a:r>
            <a:endParaRPr lang="en-US" sz="3200" b="1" dirty="0">
              <a:solidFill>
                <a:srgbClr val="856E5A"/>
              </a:solidFill>
              <a:latin typeface="Tahoma" pitchFamily="34" charset="0"/>
            </a:endParaRPr>
          </a:p>
        </p:txBody>
      </p:sp>
      <p:sp>
        <p:nvSpPr>
          <p:cNvPr id="558113" name="Text Box 33"/>
          <p:cNvSpPr txBox="1">
            <a:spLocks noChangeArrowheads="1"/>
          </p:cNvSpPr>
          <p:nvPr/>
        </p:nvSpPr>
        <p:spPr bwMode="auto">
          <a:xfrm>
            <a:off x="252413" y="4079875"/>
            <a:ext cx="518388" cy="586957"/>
          </a:xfrm>
          <a:prstGeom prst="rect">
            <a:avLst/>
          </a:prstGeom>
          <a:noFill/>
          <a:ln w="9525" algn="ctr">
            <a:noFill/>
            <a:miter lim="800000"/>
            <a:headEnd/>
            <a:tailEnd/>
          </a:ln>
          <a:effectLst/>
        </p:spPr>
        <p:txBody>
          <a:bodyPr wrap="none" lIns="90000" tIns="46800" rIns="90000" bIns="46800">
            <a:spAutoFit/>
          </a:bodyPr>
          <a:lstStyle/>
          <a:p>
            <a:pPr eaLnBrk="0" hangingPunct="0"/>
            <a:r>
              <a:rPr lang="en-GB" sz="3200" b="1" dirty="0">
                <a:solidFill>
                  <a:srgbClr val="856E5A"/>
                </a:solidFill>
                <a:latin typeface="Tahoma" pitchFamily="34" charset="0"/>
              </a:rPr>
              <a:t>+</a:t>
            </a:r>
            <a:endParaRPr lang="en-US" sz="3200" b="1" dirty="0">
              <a:solidFill>
                <a:srgbClr val="856E5A"/>
              </a:solidFill>
              <a:latin typeface="Tahoma" pitchFamily="34" charset="0"/>
            </a:endParaRPr>
          </a:p>
        </p:txBody>
      </p:sp>
      <p:sp>
        <p:nvSpPr>
          <p:cNvPr id="558114" name="Rectangle 34"/>
          <p:cNvSpPr>
            <a:spLocks noChangeArrowheads="1"/>
          </p:cNvSpPr>
          <p:nvPr/>
        </p:nvSpPr>
        <p:spPr bwMode="auto">
          <a:xfrm>
            <a:off x="846138" y="5359400"/>
            <a:ext cx="7413625" cy="1230313"/>
          </a:xfrm>
          <a:prstGeom prst="rect">
            <a:avLst/>
          </a:prstGeom>
          <a:noFill/>
          <a:ln w="9525">
            <a:noFill/>
            <a:miter lim="800000"/>
            <a:headEnd/>
            <a:tailEnd/>
          </a:ln>
          <a:effectLst/>
        </p:spPr>
        <p:txBody>
          <a:bodyPr anchor="ctr"/>
          <a:lstStyle/>
          <a:p>
            <a:pPr eaLnBrk="0" hangingPunct="0"/>
            <a:r>
              <a:rPr lang="en-GB" b="1" dirty="0">
                <a:latin typeface="Tahoma" pitchFamily="34" charset="0"/>
              </a:rPr>
              <a:t>…</a:t>
            </a:r>
            <a:r>
              <a:rPr lang="en-GB" b="1" u="sng" dirty="0">
                <a:solidFill>
                  <a:srgbClr val="856E5A"/>
                </a:solidFill>
                <a:latin typeface="Tahoma" pitchFamily="34" charset="0"/>
              </a:rPr>
              <a:t>Simultaneously</a:t>
            </a:r>
          </a:p>
          <a:p>
            <a:pPr eaLnBrk="0" hangingPunct="0"/>
            <a:r>
              <a:rPr lang="en-GB" b="1" dirty="0">
                <a:latin typeface="Tahoma" pitchFamily="34" charset="0"/>
              </a:rPr>
              <a:t>…On-Demand Choice of Services </a:t>
            </a:r>
          </a:p>
          <a:p>
            <a:pPr eaLnBrk="0" hangingPunct="0"/>
            <a:r>
              <a:rPr lang="en-GB" b="1" dirty="0">
                <a:latin typeface="Tahoma" pitchFamily="34" charset="0"/>
              </a:rPr>
              <a:t>…Easy, Quick &amp; Painless installation </a:t>
            </a:r>
          </a:p>
          <a:p>
            <a:pPr eaLnBrk="0" hangingPunct="0"/>
            <a:r>
              <a:rPr lang="en-GB" b="1" dirty="0">
                <a:latin typeface="Tahoma" pitchFamily="34" charset="0"/>
              </a:rPr>
              <a:t>…Easy to Operate and </a:t>
            </a:r>
            <a:r>
              <a:rPr lang="en-GB" b="1" u="sng" dirty="0">
                <a:solidFill>
                  <a:srgbClr val="856E5A"/>
                </a:solidFill>
                <a:latin typeface="Tahoma" pitchFamily="34" charset="0"/>
              </a:rPr>
              <a:t>Proven Technology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558114"/>
                                        </p:tgtEl>
                                        <p:attrNameLst>
                                          <p:attrName>style.visibility</p:attrName>
                                        </p:attrNameLst>
                                      </p:cBhvr>
                                      <p:to>
                                        <p:strVal val="visible"/>
                                      </p:to>
                                    </p:set>
                                    <p:animEffect transition="in" filter="dissolve">
                                      <p:cBhvr>
                                        <p:cTn id="23" dur="500"/>
                                        <p:tgtEl>
                                          <p:spTgt spid="5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FleetBroadband Worldwide Coverage Map</a:t>
            </a:r>
          </a:p>
        </p:txBody>
      </p:sp>
      <p:pic>
        <p:nvPicPr>
          <p:cNvPr id="13315" name="Picture 2"/>
          <p:cNvPicPr>
            <a:picLocks noChangeAspect="1" noChangeArrowheads="1"/>
          </p:cNvPicPr>
          <p:nvPr/>
        </p:nvPicPr>
        <p:blipFill>
          <a:blip r:embed="rId3" cstate="print"/>
          <a:srcRect/>
          <a:stretch>
            <a:fillRect/>
          </a:stretch>
        </p:blipFill>
        <p:spPr bwMode="auto">
          <a:xfrm>
            <a:off x="304800" y="1333500"/>
            <a:ext cx="8147050" cy="48514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2790825" y="6115050"/>
            <a:ext cx="3638550" cy="41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FleetBroadband Narrow (Spot) Beam Map I-4 Americas</a:t>
            </a:r>
          </a:p>
        </p:txBody>
      </p:sp>
      <p:pic>
        <p:nvPicPr>
          <p:cNvPr id="14339" name="Picture 4" descr="amer.jpg"/>
          <p:cNvPicPr>
            <a:picLocks noChangeAspect="1"/>
          </p:cNvPicPr>
          <p:nvPr/>
        </p:nvPicPr>
        <p:blipFill>
          <a:blip r:embed="rId3" cstate="print"/>
          <a:srcRect/>
          <a:stretch>
            <a:fillRect/>
          </a:stretch>
        </p:blipFill>
        <p:spPr bwMode="auto">
          <a:xfrm>
            <a:off x="982663" y="1270000"/>
            <a:ext cx="7056437" cy="503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0025" y="666750"/>
            <a:ext cx="8066088" cy="546100"/>
          </a:xfrm>
        </p:spPr>
        <p:txBody>
          <a:bodyPr/>
          <a:lstStyle/>
          <a:p>
            <a:pPr defTabSz="531813" eaLnBrk="1" hangingPunct="1"/>
            <a:r>
              <a:rPr lang="en-US" dirty="0" smtClean="0"/>
              <a:t>Inmarsat-4 (I-4) Satellites: </a:t>
            </a:r>
            <a:br>
              <a:rPr lang="en-US" dirty="0" smtClean="0"/>
            </a:br>
            <a:r>
              <a:rPr lang="en-US" dirty="0" smtClean="0"/>
              <a:t>The Backbone for FleetBroadband</a:t>
            </a:r>
          </a:p>
        </p:txBody>
      </p:sp>
      <p:sp>
        <p:nvSpPr>
          <p:cNvPr id="14339" name="Rectangle 3"/>
          <p:cNvSpPr>
            <a:spLocks noChangeArrowheads="1"/>
          </p:cNvSpPr>
          <p:nvPr/>
        </p:nvSpPr>
        <p:spPr bwMode="blackWhite">
          <a:xfrm>
            <a:off x="4264025" y="1674813"/>
            <a:ext cx="4548188" cy="4259262"/>
          </a:xfrm>
          <a:prstGeom prst="rect">
            <a:avLst/>
          </a:prstGeom>
          <a:noFill/>
          <a:ln w="9525" algn="ctr">
            <a:noFill/>
            <a:miter lim="800000"/>
            <a:headEnd/>
            <a:tailEnd/>
          </a:ln>
        </p:spPr>
        <p:txBody>
          <a:bodyPr lIns="54000"/>
          <a:lstStyle/>
          <a:p>
            <a:pPr marL="266700" indent="-266700" eaLnBrk="0" hangingPunct="0">
              <a:lnSpc>
                <a:spcPct val="105000"/>
              </a:lnSpc>
              <a:spcBef>
                <a:spcPct val="20000"/>
              </a:spcBef>
              <a:spcAft>
                <a:spcPct val="25000"/>
              </a:spcAft>
              <a:buClr>
                <a:srgbClr val="856E5A"/>
              </a:buClr>
              <a:buFont typeface="Arial" pitchFamily="34" charset="0"/>
              <a:buChar char="•"/>
              <a:defRPr/>
            </a:pPr>
            <a:r>
              <a:rPr lang="en-GB" altLang="zh-CN" sz="1600" b="0" dirty="0">
                <a:latin typeface="+mn-lt"/>
              </a:rPr>
              <a:t>The Inmarsat-4 (I-4) network of Satellites is the backbone of </a:t>
            </a:r>
            <a:r>
              <a:rPr lang="en-GB" altLang="zh-CN" dirty="0" smtClean="0">
                <a:latin typeface="+mn-lt"/>
              </a:rPr>
              <a:t>FleetBroadband</a:t>
            </a:r>
            <a:endParaRPr lang="en-GB" altLang="zh-CN" sz="1600" b="0" dirty="0">
              <a:latin typeface="+mn-lt"/>
            </a:endParaRPr>
          </a:p>
          <a:p>
            <a:pPr marL="266700" indent="-266700" eaLnBrk="0" hangingPunct="0">
              <a:lnSpc>
                <a:spcPct val="105000"/>
              </a:lnSpc>
              <a:spcBef>
                <a:spcPct val="20000"/>
              </a:spcBef>
              <a:spcAft>
                <a:spcPct val="25000"/>
              </a:spcAft>
              <a:buClr>
                <a:srgbClr val="856E5A"/>
              </a:buClr>
              <a:buFont typeface="Arial" pitchFamily="34" charset="0"/>
              <a:buChar char="•"/>
              <a:defRPr/>
            </a:pPr>
            <a:r>
              <a:rPr lang="en-GB" altLang="zh-CN" sz="1600" b="0" dirty="0">
                <a:latin typeface="+mn-lt"/>
              </a:rPr>
              <a:t>Most advanced network of commercial communications satellites ever launched</a:t>
            </a:r>
          </a:p>
          <a:p>
            <a:pPr marL="266700" indent="-266700" eaLnBrk="0" hangingPunct="0">
              <a:lnSpc>
                <a:spcPct val="105000"/>
              </a:lnSpc>
              <a:spcBef>
                <a:spcPct val="20000"/>
              </a:spcBef>
              <a:spcAft>
                <a:spcPct val="25000"/>
              </a:spcAft>
              <a:buClr>
                <a:srgbClr val="856E5A"/>
              </a:buClr>
              <a:buFont typeface="Arial" pitchFamily="34" charset="0"/>
              <a:buChar char="•"/>
              <a:defRPr/>
            </a:pPr>
            <a:r>
              <a:rPr lang="en-GB" altLang="zh-CN" sz="1600" b="0" dirty="0">
                <a:latin typeface="+mn-lt"/>
              </a:rPr>
              <a:t>$1.5 billion investment</a:t>
            </a:r>
          </a:p>
          <a:p>
            <a:pPr marL="266700" indent="-266700" eaLnBrk="0" hangingPunct="0">
              <a:lnSpc>
                <a:spcPct val="105000"/>
              </a:lnSpc>
              <a:spcBef>
                <a:spcPct val="20000"/>
              </a:spcBef>
              <a:spcAft>
                <a:spcPct val="25000"/>
              </a:spcAft>
              <a:buClr>
                <a:srgbClr val="856E5A"/>
              </a:buClr>
              <a:buFont typeface="Arial" pitchFamily="34" charset="0"/>
              <a:buChar char="•"/>
              <a:defRPr/>
            </a:pPr>
            <a:r>
              <a:rPr lang="en-GB" altLang="zh-CN" sz="1600" b="0" dirty="0">
                <a:latin typeface="+mn-lt"/>
              </a:rPr>
              <a:t>Support latest generation of mobile broadband services</a:t>
            </a:r>
          </a:p>
          <a:p>
            <a:pPr marL="266700" indent="-266700" eaLnBrk="0" hangingPunct="0">
              <a:lnSpc>
                <a:spcPct val="105000"/>
              </a:lnSpc>
              <a:spcBef>
                <a:spcPct val="20000"/>
              </a:spcBef>
              <a:spcAft>
                <a:spcPct val="25000"/>
              </a:spcAft>
              <a:buClr>
                <a:srgbClr val="856E5A"/>
              </a:buClr>
              <a:buFont typeface="Arial" pitchFamily="34" charset="0"/>
              <a:buChar char="•"/>
              <a:defRPr/>
            </a:pPr>
            <a:r>
              <a:rPr lang="en-GB" altLang="zh-CN" sz="1600" b="0" dirty="0">
                <a:latin typeface="+mn-lt"/>
              </a:rPr>
              <a:t>One I-4 satellite is 60 times more powerful than an I-3 satellite</a:t>
            </a:r>
          </a:p>
          <a:p>
            <a:pPr marL="266700" indent="-266700" eaLnBrk="0" hangingPunct="0">
              <a:lnSpc>
                <a:spcPct val="105000"/>
              </a:lnSpc>
              <a:spcBef>
                <a:spcPct val="20000"/>
              </a:spcBef>
              <a:spcAft>
                <a:spcPct val="25000"/>
              </a:spcAft>
              <a:buClr>
                <a:srgbClr val="856E5A"/>
              </a:buClr>
              <a:buFont typeface="Arial" pitchFamily="34" charset="0"/>
              <a:buChar char="•"/>
              <a:defRPr/>
            </a:pPr>
            <a:r>
              <a:rPr lang="en-GB" altLang="zh-CN" sz="1600" b="1" dirty="0">
                <a:solidFill>
                  <a:srgbClr val="856E5A"/>
                </a:solidFill>
                <a:latin typeface="+mn-lt"/>
              </a:rPr>
              <a:t>Commercial life into the 2020’s</a:t>
            </a:r>
          </a:p>
          <a:p>
            <a:pPr marL="266700" indent="-266700" eaLnBrk="0" hangingPunct="0">
              <a:lnSpc>
                <a:spcPct val="105000"/>
              </a:lnSpc>
              <a:spcBef>
                <a:spcPct val="20000"/>
              </a:spcBef>
              <a:spcAft>
                <a:spcPct val="25000"/>
              </a:spcAft>
              <a:buClr>
                <a:srgbClr val="856E5A"/>
              </a:buClr>
              <a:buFont typeface="Arial" pitchFamily="34" charset="0"/>
              <a:buChar char="•"/>
              <a:defRPr/>
            </a:pPr>
            <a:r>
              <a:rPr lang="en-GB" altLang="zh-CN" sz="1600" b="0" dirty="0">
                <a:latin typeface="+mn-lt"/>
              </a:rPr>
              <a:t>Part of a total constellation of 11 satellites in geostationary orbit</a:t>
            </a:r>
            <a:endParaRPr lang="en-GB" altLang="zh-CN" sz="1600" dirty="0">
              <a:solidFill>
                <a:srgbClr val="1C1C1C"/>
              </a:solidFill>
              <a:ea typeface="SimSun" pitchFamily="2" charset="-122"/>
            </a:endParaRPr>
          </a:p>
        </p:txBody>
      </p:sp>
      <p:sp>
        <p:nvSpPr>
          <p:cNvPr id="11268" name="Text Box 7"/>
          <p:cNvSpPr txBox="1">
            <a:spLocks noChangeArrowheads="1"/>
          </p:cNvSpPr>
          <p:nvPr/>
        </p:nvSpPr>
        <p:spPr bwMode="auto">
          <a:xfrm>
            <a:off x="755650" y="5805488"/>
            <a:ext cx="1827213" cy="184150"/>
          </a:xfrm>
          <a:prstGeom prst="rect">
            <a:avLst/>
          </a:prstGeom>
          <a:noFill/>
          <a:ln w="9525">
            <a:noFill/>
            <a:miter lim="800000"/>
            <a:headEnd/>
            <a:tailEnd/>
          </a:ln>
        </p:spPr>
        <p:txBody>
          <a:bodyPr wrap="none">
            <a:spAutoFit/>
          </a:bodyPr>
          <a:lstStyle/>
          <a:p>
            <a:r>
              <a:rPr lang="en-GB" sz="600">
                <a:solidFill>
                  <a:schemeClr val="bg1"/>
                </a:solidFill>
              </a:rPr>
              <a:t>Courtesy ILS &amp; Lockheed Martin Corporation</a:t>
            </a:r>
          </a:p>
        </p:txBody>
      </p:sp>
      <p:grpSp>
        <p:nvGrpSpPr>
          <p:cNvPr id="2" name="Group 8"/>
          <p:cNvGrpSpPr>
            <a:grpSpLocks/>
          </p:cNvGrpSpPr>
          <p:nvPr/>
        </p:nvGrpSpPr>
        <p:grpSpPr bwMode="auto">
          <a:xfrm>
            <a:off x="858838" y="1374775"/>
            <a:ext cx="3136900" cy="4862513"/>
            <a:chOff x="3560" y="482"/>
            <a:chExt cx="1976" cy="3063"/>
          </a:xfrm>
        </p:grpSpPr>
        <p:pic>
          <p:nvPicPr>
            <p:cNvPr id="11270" name="Picture 9" descr="inmarsat_launch_3"/>
            <p:cNvPicPr>
              <a:picLocks noChangeAspect="1" noChangeArrowheads="1"/>
            </p:cNvPicPr>
            <p:nvPr/>
          </p:nvPicPr>
          <p:blipFill>
            <a:blip r:embed="rId3" cstate="print"/>
            <a:srcRect/>
            <a:stretch>
              <a:fillRect/>
            </a:stretch>
          </p:blipFill>
          <p:spPr bwMode="auto">
            <a:xfrm>
              <a:off x="3484" y="442"/>
              <a:ext cx="2089" cy="3176"/>
            </a:xfrm>
            <a:prstGeom prst="rect">
              <a:avLst/>
            </a:prstGeom>
            <a:noFill/>
            <a:ln w="9525">
              <a:noFill/>
              <a:miter lim="800000"/>
              <a:headEnd/>
              <a:tailEnd/>
            </a:ln>
          </p:spPr>
        </p:pic>
        <p:sp>
          <p:nvSpPr>
            <p:cNvPr id="11271" name="Text Box 10"/>
            <p:cNvSpPr txBox="1">
              <a:spLocks noChangeArrowheads="1"/>
            </p:cNvSpPr>
            <p:nvPr/>
          </p:nvSpPr>
          <p:spPr bwMode="auto">
            <a:xfrm>
              <a:off x="4790" y="3385"/>
              <a:ext cx="640" cy="155"/>
            </a:xfrm>
            <a:prstGeom prst="rect">
              <a:avLst/>
            </a:prstGeom>
            <a:noFill/>
            <a:ln w="9525">
              <a:noFill/>
              <a:miter lim="800000"/>
              <a:headEnd/>
              <a:tailEnd/>
            </a:ln>
          </p:spPr>
          <p:txBody>
            <a:bodyPr wrap="none">
              <a:spAutoFit/>
            </a:bodyPr>
            <a:lstStyle/>
            <a:p>
              <a:r>
                <a:rPr lang="en-GB" sz="1000">
                  <a:solidFill>
                    <a:schemeClr val="bg1"/>
                  </a:solidFill>
                </a:rPr>
                <a:t>Courtesy: ILS</a:t>
              </a: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rp_ppt_template[1]">
  <a:themeElements>
    <a:clrScheme name="corp_ppt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_ppt_template[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rp_ppt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_ppt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_ppt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_ppt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_ppt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_ppt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_ppt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_ppt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_ppt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_ppt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_ppt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_ppt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corp_ppt_template[1]</Template>
  <TotalTime>22184</TotalTime>
  <Words>2455</Words>
  <Application>Microsoft Office PowerPoint</Application>
  <PresentationFormat>On-screen Show (4:3)</PresentationFormat>
  <Paragraphs>537</Paragraphs>
  <Slides>53</Slides>
  <Notes>53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corp_ppt_template[1]</vt:lpstr>
      <vt:lpstr>Chart</vt:lpstr>
      <vt:lpstr>Slide 1</vt:lpstr>
      <vt:lpstr>Mobile Broadband Satellite Services</vt:lpstr>
      <vt:lpstr>Iridium OpenPort</vt:lpstr>
      <vt:lpstr>Agenda</vt:lpstr>
      <vt:lpstr>FleetBroadband,  the service and the network </vt:lpstr>
      <vt:lpstr>Slide 6</vt:lpstr>
      <vt:lpstr>FleetBroadband Worldwide Coverage Map</vt:lpstr>
      <vt:lpstr>FleetBroadband Narrow (Spot) Beam Map I-4 Americas</vt:lpstr>
      <vt:lpstr>Inmarsat-4 (I-4) Satellites:  The Backbone for FleetBroadband</vt:lpstr>
      <vt:lpstr>Slide 10</vt:lpstr>
      <vt:lpstr>FleetBroadband Terminals</vt:lpstr>
      <vt:lpstr>FleetBroadband Terminal Classes</vt:lpstr>
      <vt:lpstr>FleetBroadband Pricing: Package supporting a broad range of customer needs</vt:lpstr>
      <vt:lpstr>FleetBroadband Packages </vt:lpstr>
      <vt:lpstr>FleetBroadband Packages: Standard</vt:lpstr>
      <vt:lpstr>FleetBroadband Packages: Starter Plans</vt:lpstr>
      <vt:lpstr>FleetBroadband Package Options:  Hardware bundles</vt:lpstr>
      <vt:lpstr>New: Value Bundles</vt:lpstr>
      <vt:lpstr>Cost Savings With FleetBroadband</vt:lpstr>
      <vt:lpstr>Evaluation of FleetBroadband by Bernard Schulte Group</vt:lpstr>
      <vt:lpstr>Inmarsat Safety Services</vt:lpstr>
      <vt:lpstr>Slide 22</vt:lpstr>
      <vt:lpstr>Volvo Ocean Race</vt:lpstr>
      <vt:lpstr>The Stratos Advantage™ StratosNexus™  End-to-End Secure  FleetBroadband Backbone Infrastructure</vt:lpstr>
      <vt:lpstr>The StratosNexus™ Network for I-4 Services</vt:lpstr>
      <vt:lpstr>Stratos IP Access Types</vt:lpstr>
      <vt:lpstr>The Stratos Advantage™ Stratos Dashboard™  On-line FleetBroadband Service Management</vt:lpstr>
      <vt:lpstr>An Introduction to Stratos Dashboard™</vt:lpstr>
      <vt:lpstr>Comprehensive Overview of Your Installed Base</vt:lpstr>
      <vt:lpstr>Activate and Configure SIM Cards</vt:lpstr>
      <vt:lpstr>Real Time Traffic Information </vt:lpstr>
      <vt:lpstr>Trench Call Data Report (CDR): Current Terminal Status</vt:lpstr>
      <vt:lpstr>Prevent Surprise Invoices: Credit Control</vt:lpstr>
      <vt:lpstr>The Stratos Advantage™ Stratos Trench™  Firewall Protection Against Internet Threats</vt:lpstr>
      <vt:lpstr>Protection Against Internet Threats</vt:lpstr>
      <vt:lpstr>Setting Stratos Trench Firewall Rules</vt:lpstr>
      <vt:lpstr>Available Public Rule Sets</vt:lpstr>
      <vt:lpstr>Sample Custom Rule Set</vt:lpstr>
      <vt:lpstr>Security Solutions</vt:lpstr>
      <vt:lpstr>The Stratos Advantage™ Services to Optimize Your User Experience  Specialized Services for Satellite Communications</vt:lpstr>
      <vt:lpstr>Stratos MobileLink™ - Fixed-to-Mobile Calling</vt:lpstr>
      <vt:lpstr>Stratos ChatCard™ - Prepaid Services</vt:lpstr>
      <vt:lpstr>Slide 43</vt:lpstr>
      <vt:lpstr>StratosNet® Accelerator – Data Compression</vt:lpstr>
      <vt:lpstr>StratosNet Accelerator - Actual Savings</vt:lpstr>
      <vt:lpstr>AmosConnect 8</vt:lpstr>
      <vt:lpstr>Slide 47</vt:lpstr>
      <vt:lpstr>BOW GSM Service via FleetBroadband</vt:lpstr>
      <vt:lpstr>Consultancy and Expertise</vt:lpstr>
      <vt:lpstr>The Stratos Advantage™: Summary </vt:lpstr>
      <vt:lpstr>Stratos Value-Added Services improve the broadband experience</vt:lpstr>
      <vt:lpstr>Slide 52</vt:lpstr>
      <vt:lpstr>Case Study + Video FleetBroadband on Albacora Fishing Vessel</vt:lpstr>
    </vt:vector>
  </TitlesOfParts>
  <Company>Stratos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michim</dc:creator>
  <cp:lastModifiedBy>David Natsheh</cp:lastModifiedBy>
  <cp:revision>114</cp:revision>
  <dcterms:created xsi:type="dcterms:W3CDTF">2008-01-30T13:43:03Z</dcterms:created>
  <dcterms:modified xsi:type="dcterms:W3CDTF">2010-06-23T10:55:32Z</dcterms:modified>
</cp:coreProperties>
</file>